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1" r:id="rId2"/>
    <p:sldId id="274" r:id="rId3"/>
    <p:sldId id="264" r:id="rId4"/>
    <p:sldId id="281" r:id="rId5"/>
    <p:sldId id="262" r:id="rId6"/>
    <p:sldId id="269" r:id="rId7"/>
    <p:sldId id="275" r:id="rId8"/>
    <p:sldId id="276" r:id="rId9"/>
    <p:sldId id="277" r:id="rId10"/>
    <p:sldId id="278" r:id="rId11"/>
    <p:sldId id="279" r:id="rId12"/>
    <p:sldId id="280" r:id="rId13"/>
    <p:sldId id="282" r:id="rId14"/>
  </p:sldIdLst>
  <p:sldSz cx="12192000" cy="6858000"/>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563" autoAdjust="0"/>
  </p:normalViewPr>
  <p:slideViewPr>
    <p:cSldViewPr snapToGrid="0">
      <p:cViewPr varScale="1">
        <p:scale>
          <a:sx n="60" d="100"/>
          <a:sy n="60" d="100"/>
        </p:scale>
        <p:origin x="96"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501650"/>
          </a:xfrm>
          <a:prstGeom prst="rect">
            <a:avLst/>
          </a:prstGeom>
        </p:spPr>
        <p:txBody>
          <a:bodyPr vert="horz" lIns="91440" tIns="45720" rIns="91440" bIns="45720" rtlCol="0"/>
          <a:lstStyle>
            <a:lvl1pPr algn="r">
              <a:defRPr sz="1200"/>
            </a:lvl1pPr>
          </a:lstStyle>
          <a:p>
            <a:fld id="{266FE5F3-633C-4BDF-9EC0-CBB951F64D78}" type="datetimeFigureOut">
              <a:rPr lang="en-GB" smtClean="0"/>
              <a:t>04/12/2017</a:t>
            </a:fld>
            <a:endParaRPr lang="en-GB"/>
          </a:p>
        </p:txBody>
      </p:sp>
      <p:sp>
        <p:nvSpPr>
          <p:cNvPr id="4" name="Footer Placeholder 3"/>
          <p:cNvSpPr>
            <a:spLocks noGrp="1"/>
          </p:cNvSpPr>
          <p:nvPr>
            <p:ph type="ftr" sz="quarter" idx="2"/>
          </p:nvPr>
        </p:nvSpPr>
        <p:spPr>
          <a:xfrm>
            <a:off x="0" y="9501188"/>
            <a:ext cx="2982913"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501188"/>
            <a:ext cx="2982912" cy="501650"/>
          </a:xfrm>
          <a:prstGeom prst="rect">
            <a:avLst/>
          </a:prstGeom>
        </p:spPr>
        <p:txBody>
          <a:bodyPr vert="horz" lIns="91440" tIns="45720" rIns="91440" bIns="45720" rtlCol="0" anchor="b"/>
          <a:lstStyle>
            <a:lvl1pPr algn="r">
              <a:defRPr sz="1200"/>
            </a:lvl1pPr>
          </a:lstStyle>
          <a:p>
            <a:fld id="{B9AC45D8-344B-4732-BDD4-8E9F3BE00B4B}" type="slidenum">
              <a:rPr lang="en-GB" smtClean="0"/>
              <a:t>‹#›</a:t>
            </a:fld>
            <a:endParaRPr lang="en-GB"/>
          </a:p>
        </p:txBody>
      </p:sp>
    </p:spTree>
    <p:extLst>
      <p:ext uri="{BB962C8B-B14F-4D97-AF65-F5344CB8AC3E}">
        <p14:creationId xmlns:p14="http://schemas.microsoft.com/office/powerpoint/2010/main" val="898610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18BAB54C-17A3-4983-BF30-FA35369360A0}" type="datetimeFigureOut">
              <a:rPr lang="en-GB" smtClean="0"/>
              <a:t>04/12/2017</a:t>
            </a:fld>
            <a:endParaRPr lang="en-GB"/>
          </a:p>
        </p:txBody>
      </p:sp>
      <p:sp>
        <p:nvSpPr>
          <p:cNvPr id="4" name="Slide Image Placeholder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en-GB"/>
          </a:p>
        </p:txBody>
      </p:sp>
      <p:sp>
        <p:nvSpPr>
          <p:cNvPr id="5" name="Notes Placehold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807FEDC7-9679-42B2-8C85-A580F9FDE70A}" type="slidenum">
              <a:rPr lang="en-GB" smtClean="0"/>
              <a:t>‹#›</a:t>
            </a:fld>
            <a:endParaRPr lang="en-GB"/>
          </a:p>
        </p:txBody>
      </p:sp>
    </p:spTree>
    <p:extLst>
      <p:ext uri="{BB962C8B-B14F-4D97-AF65-F5344CB8AC3E}">
        <p14:creationId xmlns:p14="http://schemas.microsoft.com/office/powerpoint/2010/main" val="28223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this session the aim is for you to share your experiences about how you answer these questions in your own schools and networks. By now you will have realised, if you are new to the European level of SH meetings, that while there is so much that unites us, we work in very different environments determined by our histories, educational systems, dioceses, methods of funding, admissions systems, the way the Society has evolved in our countries and provinces. Whilst we cannot always copy exactly what another school or network does, there is a lot we can learn from each other to shed light on our own situations or implement in a different way. There is huge richness amongst us and realism!</a:t>
            </a:r>
            <a:endParaRPr lang="en-GB" dirty="0"/>
          </a:p>
        </p:txBody>
      </p:sp>
      <p:sp>
        <p:nvSpPr>
          <p:cNvPr id="4" name="Slide Number Placeholder 3"/>
          <p:cNvSpPr>
            <a:spLocks noGrp="1"/>
          </p:cNvSpPr>
          <p:nvPr>
            <p:ph type="sldNum" sz="quarter" idx="10"/>
          </p:nvPr>
        </p:nvSpPr>
        <p:spPr/>
        <p:txBody>
          <a:bodyPr/>
          <a:lstStyle/>
          <a:p>
            <a:fld id="{807FEDC7-9679-42B2-8C85-A580F9FDE70A}" type="slidenum">
              <a:rPr lang="en-GB" smtClean="0"/>
              <a:t>1</a:t>
            </a:fld>
            <a:endParaRPr lang="en-GB"/>
          </a:p>
        </p:txBody>
      </p:sp>
    </p:spTree>
    <p:extLst>
      <p:ext uri="{BB962C8B-B14F-4D97-AF65-F5344CB8AC3E}">
        <p14:creationId xmlns:p14="http://schemas.microsoft.com/office/powerpoint/2010/main" val="1868502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your opportunity to share what you</a:t>
            </a:r>
            <a:r>
              <a:rPr lang="en-GB" baseline="0" dirty="0" smtClean="0"/>
              <a:t> think has to be in place in our schools for them to remain faithful to their essence as Sacred Heart schools, working as partners in mission with the Society ( which may be at some distance). Saying how you actually do these will be helpful. Longest time on this leaving time for feedback. Feedback could be giving examples of what each other do.</a:t>
            </a:r>
            <a:endParaRPr lang="en-GB" dirty="0"/>
          </a:p>
        </p:txBody>
      </p:sp>
      <p:sp>
        <p:nvSpPr>
          <p:cNvPr id="4" name="Slide Number Placeholder 3"/>
          <p:cNvSpPr>
            <a:spLocks noGrp="1"/>
          </p:cNvSpPr>
          <p:nvPr>
            <p:ph type="sldNum" sz="quarter" idx="10"/>
          </p:nvPr>
        </p:nvSpPr>
        <p:spPr/>
        <p:txBody>
          <a:bodyPr/>
          <a:lstStyle/>
          <a:p>
            <a:fld id="{807FEDC7-9679-42B2-8C85-A580F9FDE70A}" type="slidenum">
              <a:rPr lang="en-GB" smtClean="0"/>
              <a:t>10</a:t>
            </a:fld>
            <a:endParaRPr lang="en-GB"/>
          </a:p>
        </p:txBody>
      </p:sp>
    </p:spTree>
    <p:extLst>
      <p:ext uri="{BB962C8B-B14F-4D97-AF65-F5344CB8AC3E}">
        <p14:creationId xmlns:p14="http://schemas.microsoft.com/office/powerpoint/2010/main" val="70163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but some </a:t>
            </a:r>
            <a:r>
              <a:rPr lang="en-GB" baseline="0" dirty="0" smtClean="0"/>
              <a:t>examples </a:t>
            </a:r>
            <a:r>
              <a:rPr lang="en-GB" baseline="0" dirty="0" smtClean="0">
                <a:solidFill>
                  <a:srgbClr val="FF0000"/>
                </a:solidFill>
              </a:rPr>
              <a:t>THIS SLIDE WAS NOT USED IN THE SESSION. IT WAS AN </a:t>
            </a:r>
            <a:r>
              <a:rPr lang="en-GB" baseline="0" dirty="0" err="1" smtClean="0">
                <a:solidFill>
                  <a:srgbClr val="FF0000"/>
                </a:solidFill>
              </a:rPr>
              <a:t>EXTRA__just</a:t>
            </a:r>
            <a:r>
              <a:rPr lang="en-GB" baseline="0" dirty="0" smtClean="0">
                <a:solidFill>
                  <a:srgbClr val="FF0000"/>
                </a:solidFill>
              </a:rPr>
              <a:t> in case!  </a:t>
            </a:r>
            <a:r>
              <a:rPr lang="en-GB" baseline="0" dirty="0" smtClean="0"/>
              <a:t>In your discussions you will have shared how you do them.</a:t>
            </a:r>
          </a:p>
        </p:txBody>
      </p:sp>
      <p:sp>
        <p:nvSpPr>
          <p:cNvPr id="4" name="Slide Number Placeholder 3"/>
          <p:cNvSpPr>
            <a:spLocks noGrp="1"/>
          </p:cNvSpPr>
          <p:nvPr>
            <p:ph type="sldNum" sz="quarter" idx="10"/>
          </p:nvPr>
        </p:nvSpPr>
        <p:spPr/>
        <p:txBody>
          <a:bodyPr/>
          <a:lstStyle/>
          <a:p>
            <a:fld id="{807FEDC7-9679-42B2-8C85-A580F9FDE70A}" type="slidenum">
              <a:rPr lang="en-GB" smtClean="0"/>
              <a:t>11</a:t>
            </a:fld>
            <a:endParaRPr lang="en-GB"/>
          </a:p>
        </p:txBody>
      </p:sp>
    </p:spTree>
    <p:extLst>
      <p:ext uri="{BB962C8B-B14F-4D97-AF65-F5344CB8AC3E}">
        <p14:creationId xmlns:p14="http://schemas.microsoft.com/office/powerpoint/2010/main" val="3983418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our network, as in others, we have calendars</a:t>
            </a:r>
            <a:r>
              <a:rPr lang="en-GB" baseline="0" dirty="0" smtClean="0"/>
              <a:t> and books which have quotations that give us those lifts we need and sometimes make us smile, for example  this is one from Philippine Duchesne, “ If only I could be hidden in a corner; so as not to be tempted to worry about things that are not really my business!”  </a:t>
            </a:r>
            <a:endParaRPr lang="en-GB" dirty="0"/>
          </a:p>
        </p:txBody>
      </p:sp>
      <p:sp>
        <p:nvSpPr>
          <p:cNvPr id="4" name="Slide Number Placeholder 3"/>
          <p:cNvSpPr>
            <a:spLocks noGrp="1"/>
          </p:cNvSpPr>
          <p:nvPr>
            <p:ph type="sldNum" sz="quarter" idx="10"/>
          </p:nvPr>
        </p:nvSpPr>
        <p:spPr/>
        <p:txBody>
          <a:bodyPr/>
          <a:lstStyle/>
          <a:p>
            <a:fld id="{807FEDC7-9679-42B2-8C85-A580F9FDE70A}" type="slidenum">
              <a:rPr lang="en-GB" smtClean="0"/>
              <a:t>12</a:t>
            </a:fld>
            <a:endParaRPr lang="en-GB"/>
          </a:p>
        </p:txBody>
      </p:sp>
    </p:spTree>
    <p:extLst>
      <p:ext uri="{BB962C8B-B14F-4D97-AF65-F5344CB8AC3E}">
        <p14:creationId xmlns:p14="http://schemas.microsoft.com/office/powerpoint/2010/main" val="2309601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finally, more Janet Stuart…</a:t>
            </a:r>
            <a:endParaRPr lang="en-GB" dirty="0"/>
          </a:p>
        </p:txBody>
      </p:sp>
      <p:sp>
        <p:nvSpPr>
          <p:cNvPr id="4" name="Slide Number Placeholder 3"/>
          <p:cNvSpPr>
            <a:spLocks noGrp="1"/>
          </p:cNvSpPr>
          <p:nvPr>
            <p:ph type="sldNum" sz="quarter" idx="10"/>
          </p:nvPr>
        </p:nvSpPr>
        <p:spPr/>
        <p:txBody>
          <a:bodyPr/>
          <a:lstStyle/>
          <a:p>
            <a:fld id="{807FEDC7-9679-42B2-8C85-A580F9FDE70A}" type="slidenum">
              <a:rPr lang="en-GB" smtClean="0"/>
              <a:t>13</a:t>
            </a:fld>
            <a:endParaRPr lang="en-GB"/>
          </a:p>
        </p:txBody>
      </p:sp>
    </p:spTree>
    <p:extLst>
      <p:ext uri="{BB962C8B-B14F-4D97-AF65-F5344CB8AC3E}">
        <p14:creationId xmlns:p14="http://schemas.microsoft.com/office/powerpoint/2010/main" val="308589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the first task</a:t>
            </a:r>
            <a:r>
              <a:rPr lang="en-GB" baseline="0" dirty="0" smtClean="0"/>
              <a:t> is to remind ourselves of our mission as Sacred Heart Educators. I will leave the English speakers to read the slide while the French/Spanish can hear it! </a:t>
            </a:r>
            <a:endParaRPr lang="en-GB" dirty="0"/>
          </a:p>
        </p:txBody>
      </p:sp>
      <p:sp>
        <p:nvSpPr>
          <p:cNvPr id="4" name="Slide Number Placeholder 3"/>
          <p:cNvSpPr>
            <a:spLocks noGrp="1"/>
          </p:cNvSpPr>
          <p:nvPr>
            <p:ph type="sldNum" sz="quarter" idx="10"/>
          </p:nvPr>
        </p:nvSpPr>
        <p:spPr/>
        <p:txBody>
          <a:bodyPr/>
          <a:lstStyle/>
          <a:p>
            <a:fld id="{807FEDC7-9679-42B2-8C85-A580F9FDE70A}" type="slidenum">
              <a:rPr lang="en-GB" smtClean="0"/>
              <a:t>2</a:t>
            </a:fld>
            <a:endParaRPr lang="en-GB"/>
          </a:p>
        </p:txBody>
      </p:sp>
    </p:spTree>
    <p:extLst>
      <p:ext uri="{BB962C8B-B14F-4D97-AF65-F5344CB8AC3E}">
        <p14:creationId xmlns:p14="http://schemas.microsoft.com/office/powerpoint/2010/main" val="84188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all have copies</a:t>
            </a:r>
            <a:r>
              <a:rPr lang="en-GB" baseline="0" dirty="0" smtClean="0"/>
              <a:t> of this  and a couple more of the constitutions to do with education in the 2 languages here. </a:t>
            </a:r>
            <a:endParaRPr lang="en-GB" dirty="0" smtClean="0"/>
          </a:p>
          <a:p>
            <a:r>
              <a:rPr lang="en-GB" dirty="0" smtClean="0"/>
              <a:t>Following Vatican</a:t>
            </a:r>
            <a:r>
              <a:rPr lang="en-GB" baseline="0" dirty="0" smtClean="0"/>
              <a:t> II the Society undertook lengthy and full revision of their constitutions. If you look briefly at the other 2 on our sheets you will see the ideas which influenced those drawing up the documents we use in schools, like the Goals…</a:t>
            </a:r>
            <a:r>
              <a:rPr lang="en-GB" baseline="0" dirty="0" err="1" smtClean="0"/>
              <a:t>Caracter</a:t>
            </a:r>
            <a:r>
              <a:rPr lang="en-GB" baseline="0" dirty="0" smtClean="0"/>
              <a:t> </a:t>
            </a:r>
            <a:r>
              <a:rPr lang="en-GB" baseline="0" dirty="0" err="1" smtClean="0"/>
              <a:t>proprio</a:t>
            </a:r>
            <a:r>
              <a:rPr lang="en-GB" baseline="0" dirty="0" smtClean="0"/>
              <a:t> etc   The constitutions are a beautiful document. Number 4 here is one of the key clauses. Written for the primary interpreters of the mission of the Sacred Heart using religious terminology, I would dare to say that I can see this alive in the schools I visit where there are no RSCJ and sometimes there haven’t been for a while</a:t>
            </a:r>
            <a:endParaRPr lang="en-GB" dirty="0"/>
          </a:p>
        </p:txBody>
      </p:sp>
      <p:sp>
        <p:nvSpPr>
          <p:cNvPr id="4" name="Slide Number Placeholder 3"/>
          <p:cNvSpPr>
            <a:spLocks noGrp="1"/>
          </p:cNvSpPr>
          <p:nvPr>
            <p:ph type="sldNum" sz="quarter" idx="10"/>
          </p:nvPr>
        </p:nvSpPr>
        <p:spPr/>
        <p:txBody>
          <a:bodyPr/>
          <a:lstStyle/>
          <a:p>
            <a:fld id="{807FEDC7-9679-42B2-8C85-A580F9FDE70A}" type="slidenum">
              <a:rPr lang="en-GB" smtClean="0"/>
              <a:t>3</a:t>
            </a:fld>
            <a:endParaRPr lang="en-GB"/>
          </a:p>
        </p:txBody>
      </p:sp>
    </p:spTree>
    <p:extLst>
      <p:ext uri="{BB962C8B-B14F-4D97-AF65-F5344CB8AC3E}">
        <p14:creationId xmlns:p14="http://schemas.microsoft.com/office/powerpoint/2010/main" val="43343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are true to the names/foundation of our schools this is what we are about…..</a:t>
            </a:r>
            <a:endParaRPr lang="en-GB" dirty="0"/>
          </a:p>
        </p:txBody>
      </p:sp>
      <p:sp>
        <p:nvSpPr>
          <p:cNvPr id="4" name="Slide Number Placeholder 3"/>
          <p:cNvSpPr>
            <a:spLocks noGrp="1"/>
          </p:cNvSpPr>
          <p:nvPr>
            <p:ph type="sldNum" sz="quarter" idx="10"/>
          </p:nvPr>
        </p:nvSpPr>
        <p:spPr/>
        <p:txBody>
          <a:bodyPr/>
          <a:lstStyle/>
          <a:p>
            <a:fld id="{807FEDC7-9679-42B2-8C85-A580F9FDE70A}" type="slidenum">
              <a:rPr lang="en-GB" smtClean="0"/>
              <a:t>4</a:t>
            </a:fld>
            <a:endParaRPr lang="en-GB"/>
          </a:p>
        </p:txBody>
      </p:sp>
    </p:spTree>
    <p:extLst>
      <p:ext uri="{BB962C8B-B14F-4D97-AF65-F5344CB8AC3E}">
        <p14:creationId xmlns:p14="http://schemas.microsoft.com/office/powerpoint/2010/main" val="226209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a:t>
            </a:r>
            <a:r>
              <a:rPr lang="en-GB" baseline="0" dirty="0" smtClean="0"/>
              <a:t>A Headteacher new to Sacred Heart Education in our network said to me a few years ago, “But Hilary the teachers here love being a Sacred Heart School, but they can’t explain it to me, they can’t say how what is different.” It is essential that not only we can name it and live it, but also the rest of our school communities need to explain it and live it too... In the way that they can.</a:t>
            </a:r>
            <a:endParaRPr lang="en-GB" dirty="0"/>
          </a:p>
        </p:txBody>
      </p:sp>
      <p:sp>
        <p:nvSpPr>
          <p:cNvPr id="4" name="Slide Number Placeholder 3"/>
          <p:cNvSpPr>
            <a:spLocks noGrp="1"/>
          </p:cNvSpPr>
          <p:nvPr>
            <p:ph type="sldNum" sz="quarter" idx="10"/>
          </p:nvPr>
        </p:nvSpPr>
        <p:spPr/>
        <p:txBody>
          <a:bodyPr/>
          <a:lstStyle/>
          <a:p>
            <a:fld id="{807FEDC7-9679-42B2-8C85-A580F9FDE70A}" type="slidenum">
              <a:rPr lang="en-GB" smtClean="0"/>
              <a:t>5</a:t>
            </a:fld>
            <a:endParaRPr lang="en-GB"/>
          </a:p>
        </p:txBody>
      </p:sp>
    </p:spTree>
    <p:extLst>
      <p:ext uri="{BB962C8B-B14F-4D97-AF65-F5344CB8AC3E}">
        <p14:creationId xmlns:p14="http://schemas.microsoft.com/office/powerpoint/2010/main" val="120357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 the years it was the Plan of Studies ( which Sophie</a:t>
            </a:r>
            <a:r>
              <a:rPr lang="en-GB" baseline="0" dirty="0" smtClean="0"/>
              <a:t> said they had to keep revising) that named what was Sacred Heart Education.  In the 1950s a revised document acknowledged the differences across the SH world and it became the Spirit and Plan of Studies. Now of course we have our own documents that differ in style across the networks, but the essence of our charism/ our identity rings.. if not “radiates” through them all. As with any document it needs to be put into practice, to be interpreted, understood, to be accepted and lived…</a:t>
            </a:r>
            <a:endParaRPr lang="en-GB" dirty="0"/>
          </a:p>
        </p:txBody>
      </p:sp>
      <p:sp>
        <p:nvSpPr>
          <p:cNvPr id="4" name="Slide Number Placeholder 3"/>
          <p:cNvSpPr>
            <a:spLocks noGrp="1"/>
          </p:cNvSpPr>
          <p:nvPr>
            <p:ph type="sldNum" sz="quarter" idx="10"/>
          </p:nvPr>
        </p:nvSpPr>
        <p:spPr/>
        <p:txBody>
          <a:bodyPr/>
          <a:lstStyle/>
          <a:p>
            <a:fld id="{F1D24B03-26B0-4FBC-BC44-E875319E1EB6}" type="slidenum">
              <a:rPr lang="en-GB" smtClean="0"/>
              <a:t>6</a:t>
            </a:fld>
            <a:endParaRPr lang="en-GB"/>
          </a:p>
        </p:txBody>
      </p:sp>
    </p:spTree>
    <p:extLst>
      <p:ext uri="{BB962C8B-B14F-4D97-AF65-F5344CB8AC3E}">
        <p14:creationId xmlns:p14="http://schemas.microsoft.com/office/powerpoint/2010/main" val="37946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a:t>
            </a:r>
            <a:r>
              <a:rPr lang="en-GB" baseline="0" dirty="0" smtClean="0"/>
              <a:t> first task for you. This will be quite quick. It will be better to be in language groups.  We will give you….. minutes   For feedback: 3 suggestions from each group ( not repeating what a previous group has said) translated as needed.</a:t>
            </a:r>
            <a:endParaRPr lang="en-GB" dirty="0"/>
          </a:p>
        </p:txBody>
      </p:sp>
      <p:sp>
        <p:nvSpPr>
          <p:cNvPr id="4" name="Slide Number Placeholder 3"/>
          <p:cNvSpPr>
            <a:spLocks noGrp="1"/>
          </p:cNvSpPr>
          <p:nvPr>
            <p:ph type="sldNum" sz="quarter" idx="10"/>
          </p:nvPr>
        </p:nvSpPr>
        <p:spPr/>
        <p:txBody>
          <a:bodyPr/>
          <a:lstStyle/>
          <a:p>
            <a:fld id="{807FEDC7-9679-42B2-8C85-A580F9FDE70A}" type="slidenum">
              <a:rPr lang="en-GB" smtClean="0"/>
              <a:t>7</a:t>
            </a:fld>
            <a:endParaRPr lang="en-GB"/>
          </a:p>
        </p:txBody>
      </p:sp>
    </p:spTree>
    <p:extLst>
      <p:ext uri="{BB962C8B-B14F-4D97-AF65-F5344CB8AC3E}">
        <p14:creationId xmlns:p14="http://schemas.microsoft.com/office/powerpoint/2010/main" val="158409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 on time and</a:t>
            </a:r>
            <a:r>
              <a:rPr lang="en-GB" baseline="0" dirty="0" smtClean="0"/>
              <a:t> what the feedback is like we may or may not use this slide</a:t>
            </a:r>
            <a:r>
              <a:rPr lang="en-GB" baseline="0" dirty="0" smtClean="0"/>
              <a:t>. </a:t>
            </a:r>
            <a:r>
              <a:rPr lang="en-GB" baseline="0" dirty="0" smtClean="0">
                <a:solidFill>
                  <a:srgbClr val="FF0000"/>
                </a:solidFill>
              </a:rPr>
              <a:t>THIS SLIDE WAS NOT USED IN THE SESSION. IT WAS AN </a:t>
            </a:r>
            <a:r>
              <a:rPr lang="en-GB" baseline="0" dirty="0" err="1" smtClean="0">
                <a:solidFill>
                  <a:srgbClr val="FF0000"/>
                </a:solidFill>
              </a:rPr>
              <a:t>EXTRA__just</a:t>
            </a:r>
            <a:r>
              <a:rPr lang="en-GB" baseline="0" dirty="0" smtClean="0">
                <a:solidFill>
                  <a:srgbClr val="FF0000"/>
                </a:solidFill>
              </a:rPr>
              <a:t> in case! </a:t>
            </a:r>
            <a:endParaRPr lang="en-GB" dirty="0"/>
          </a:p>
        </p:txBody>
      </p:sp>
      <p:sp>
        <p:nvSpPr>
          <p:cNvPr id="4" name="Slide Number Placeholder 3"/>
          <p:cNvSpPr>
            <a:spLocks noGrp="1"/>
          </p:cNvSpPr>
          <p:nvPr>
            <p:ph type="sldNum" sz="quarter" idx="10"/>
          </p:nvPr>
        </p:nvSpPr>
        <p:spPr/>
        <p:txBody>
          <a:bodyPr/>
          <a:lstStyle/>
          <a:p>
            <a:fld id="{807FEDC7-9679-42B2-8C85-A580F9FDE70A}" type="slidenum">
              <a:rPr lang="en-GB" smtClean="0"/>
              <a:t>8</a:t>
            </a:fld>
            <a:endParaRPr lang="en-GB"/>
          </a:p>
        </p:txBody>
      </p:sp>
    </p:spTree>
    <p:extLst>
      <p:ext uri="{BB962C8B-B14F-4D97-AF65-F5344CB8AC3E}">
        <p14:creationId xmlns:p14="http://schemas.microsoft.com/office/powerpoint/2010/main" val="2038659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don’t think you will have any problem listing</a:t>
            </a:r>
            <a:r>
              <a:rPr lang="en-GB" baseline="0" dirty="0" smtClean="0"/>
              <a:t> these!  Take…….. Minutes  At the end of that time. I will say we will move straight on to the next question.</a:t>
            </a:r>
            <a:endParaRPr lang="en-GB" dirty="0"/>
          </a:p>
        </p:txBody>
      </p:sp>
      <p:sp>
        <p:nvSpPr>
          <p:cNvPr id="4" name="Slide Number Placeholder 3"/>
          <p:cNvSpPr>
            <a:spLocks noGrp="1"/>
          </p:cNvSpPr>
          <p:nvPr>
            <p:ph type="sldNum" sz="quarter" idx="10"/>
          </p:nvPr>
        </p:nvSpPr>
        <p:spPr/>
        <p:txBody>
          <a:bodyPr/>
          <a:lstStyle/>
          <a:p>
            <a:fld id="{807FEDC7-9679-42B2-8C85-A580F9FDE70A}" type="slidenum">
              <a:rPr lang="en-GB" smtClean="0"/>
              <a:t>9</a:t>
            </a:fld>
            <a:endParaRPr lang="en-GB"/>
          </a:p>
        </p:txBody>
      </p:sp>
    </p:spTree>
    <p:extLst>
      <p:ext uri="{BB962C8B-B14F-4D97-AF65-F5344CB8AC3E}">
        <p14:creationId xmlns:p14="http://schemas.microsoft.com/office/powerpoint/2010/main" val="138837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7019F8-AA01-4758-B2C5-E6DF35423826}" type="datetimeFigureOut">
              <a:rPr lang="en-GB" smtClean="0"/>
              <a:t>04/12/2017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2CD38-A79A-44CF-9611-F3852A47992D}" type="slidenum">
              <a:rPr lang="en-GB" smtClean="0"/>
              <a:t>‹#›</a:t>
            </a:fld>
            <a:endParaRPr lang="en-GB"/>
          </a:p>
        </p:txBody>
      </p:sp>
    </p:spTree>
    <p:extLst>
      <p:ext uri="{BB962C8B-B14F-4D97-AF65-F5344CB8AC3E}">
        <p14:creationId xmlns:p14="http://schemas.microsoft.com/office/powerpoint/2010/main" val="163319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7019F8-AA01-4758-B2C5-E6DF35423826}" type="datetimeFigureOut">
              <a:rPr lang="en-GB" smtClean="0"/>
              <a:t>04/12/2017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2CD38-A79A-44CF-9611-F3852A47992D}" type="slidenum">
              <a:rPr lang="en-GB" smtClean="0"/>
              <a:t>‹#›</a:t>
            </a:fld>
            <a:endParaRPr lang="en-GB"/>
          </a:p>
        </p:txBody>
      </p:sp>
    </p:spTree>
    <p:extLst>
      <p:ext uri="{BB962C8B-B14F-4D97-AF65-F5344CB8AC3E}">
        <p14:creationId xmlns:p14="http://schemas.microsoft.com/office/powerpoint/2010/main" val="168752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7019F8-AA01-4758-B2C5-E6DF35423826}" type="datetimeFigureOut">
              <a:rPr lang="en-GB" smtClean="0"/>
              <a:t>04/12/2017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2CD38-A79A-44CF-9611-F3852A47992D}" type="slidenum">
              <a:rPr lang="en-GB" smtClean="0"/>
              <a:t>‹#›</a:t>
            </a:fld>
            <a:endParaRPr lang="en-GB"/>
          </a:p>
        </p:txBody>
      </p:sp>
    </p:spTree>
    <p:extLst>
      <p:ext uri="{BB962C8B-B14F-4D97-AF65-F5344CB8AC3E}">
        <p14:creationId xmlns:p14="http://schemas.microsoft.com/office/powerpoint/2010/main" val="275348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7019F8-AA01-4758-B2C5-E6DF35423826}" type="datetimeFigureOut">
              <a:rPr lang="en-GB" smtClean="0"/>
              <a:t>04/12/2017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2CD38-A79A-44CF-9611-F3852A47992D}" type="slidenum">
              <a:rPr lang="en-GB" smtClean="0"/>
              <a:t>‹#›</a:t>
            </a:fld>
            <a:endParaRPr lang="en-GB"/>
          </a:p>
        </p:txBody>
      </p:sp>
    </p:spTree>
    <p:extLst>
      <p:ext uri="{BB962C8B-B14F-4D97-AF65-F5344CB8AC3E}">
        <p14:creationId xmlns:p14="http://schemas.microsoft.com/office/powerpoint/2010/main" val="72813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7019F8-AA01-4758-B2C5-E6DF35423826}" type="datetimeFigureOut">
              <a:rPr lang="en-GB" smtClean="0"/>
              <a:t>04/12/2017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2CD38-A79A-44CF-9611-F3852A47992D}" type="slidenum">
              <a:rPr lang="en-GB" smtClean="0"/>
              <a:t>‹#›</a:t>
            </a:fld>
            <a:endParaRPr lang="en-GB"/>
          </a:p>
        </p:txBody>
      </p:sp>
    </p:spTree>
    <p:extLst>
      <p:ext uri="{BB962C8B-B14F-4D97-AF65-F5344CB8AC3E}">
        <p14:creationId xmlns:p14="http://schemas.microsoft.com/office/powerpoint/2010/main" val="3139278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7019F8-AA01-4758-B2C5-E6DF35423826}" type="datetimeFigureOut">
              <a:rPr lang="en-GB" smtClean="0"/>
              <a:t>04/12/2017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52CD38-A79A-44CF-9611-F3852A47992D}" type="slidenum">
              <a:rPr lang="en-GB" smtClean="0"/>
              <a:t>‹#›</a:t>
            </a:fld>
            <a:endParaRPr lang="en-GB"/>
          </a:p>
        </p:txBody>
      </p:sp>
    </p:spTree>
    <p:extLst>
      <p:ext uri="{BB962C8B-B14F-4D97-AF65-F5344CB8AC3E}">
        <p14:creationId xmlns:p14="http://schemas.microsoft.com/office/powerpoint/2010/main" val="257344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7019F8-AA01-4758-B2C5-E6DF35423826}" type="datetimeFigureOut">
              <a:rPr lang="en-GB" smtClean="0"/>
              <a:t>04/12/2017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52CD38-A79A-44CF-9611-F3852A47992D}" type="slidenum">
              <a:rPr lang="en-GB" smtClean="0"/>
              <a:t>‹#›</a:t>
            </a:fld>
            <a:endParaRPr lang="en-GB"/>
          </a:p>
        </p:txBody>
      </p:sp>
    </p:spTree>
    <p:extLst>
      <p:ext uri="{BB962C8B-B14F-4D97-AF65-F5344CB8AC3E}">
        <p14:creationId xmlns:p14="http://schemas.microsoft.com/office/powerpoint/2010/main" val="57172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7019F8-AA01-4758-B2C5-E6DF35423826}" type="datetimeFigureOut">
              <a:rPr lang="en-GB" smtClean="0"/>
              <a:t>04/12/2017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52CD38-A79A-44CF-9611-F3852A47992D}" type="slidenum">
              <a:rPr lang="en-GB" smtClean="0"/>
              <a:t>‹#›</a:t>
            </a:fld>
            <a:endParaRPr lang="en-GB"/>
          </a:p>
        </p:txBody>
      </p:sp>
    </p:spTree>
    <p:extLst>
      <p:ext uri="{BB962C8B-B14F-4D97-AF65-F5344CB8AC3E}">
        <p14:creationId xmlns:p14="http://schemas.microsoft.com/office/powerpoint/2010/main" val="46258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019F8-AA01-4758-B2C5-E6DF35423826}" type="datetimeFigureOut">
              <a:rPr lang="en-GB" smtClean="0"/>
              <a:t>04/12/2017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52CD38-A79A-44CF-9611-F3852A47992D}" type="slidenum">
              <a:rPr lang="en-GB" smtClean="0"/>
              <a:t>‹#›</a:t>
            </a:fld>
            <a:endParaRPr lang="en-GB"/>
          </a:p>
        </p:txBody>
      </p:sp>
    </p:spTree>
    <p:extLst>
      <p:ext uri="{BB962C8B-B14F-4D97-AF65-F5344CB8AC3E}">
        <p14:creationId xmlns:p14="http://schemas.microsoft.com/office/powerpoint/2010/main" val="202307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019F8-AA01-4758-B2C5-E6DF35423826}" type="datetimeFigureOut">
              <a:rPr lang="en-GB" smtClean="0"/>
              <a:t>04/12/2017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52CD38-A79A-44CF-9611-F3852A47992D}" type="slidenum">
              <a:rPr lang="en-GB" smtClean="0"/>
              <a:t>‹#›</a:t>
            </a:fld>
            <a:endParaRPr lang="en-GB"/>
          </a:p>
        </p:txBody>
      </p:sp>
    </p:spTree>
    <p:extLst>
      <p:ext uri="{BB962C8B-B14F-4D97-AF65-F5344CB8AC3E}">
        <p14:creationId xmlns:p14="http://schemas.microsoft.com/office/powerpoint/2010/main" val="69983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019F8-AA01-4758-B2C5-E6DF35423826}" type="datetimeFigureOut">
              <a:rPr lang="en-GB" smtClean="0"/>
              <a:t>04/12/2017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52CD38-A79A-44CF-9611-F3852A47992D}" type="slidenum">
              <a:rPr lang="en-GB" smtClean="0"/>
              <a:t>‹#›</a:t>
            </a:fld>
            <a:endParaRPr lang="en-GB"/>
          </a:p>
        </p:txBody>
      </p:sp>
    </p:spTree>
    <p:extLst>
      <p:ext uri="{BB962C8B-B14F-4D97-AF65-F5344CB8AC3E}">
        <p14:creationId xmlns:p14="http://schemas.microsoft.com/office/powerpoint/2010/main" val="270406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019F8-AA01-4758-B2C5-E6DF35423826}" type="datetimeFigureOut">
              <a:rPr lang="en-GB" smtClean="0"/>
              <a:t>04/12/2017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2CD38-A79A-44CF-9611-F3852A47992D}" type="slidenum">
              <a:rPr lang="en-GB" smtClean="0"/>
              <a:t>‹#›</a:t>
            </a:fld>
            <a:endParaRPr lang="en-GB"/>
          </a:p>
        </p:txBody>
      </p:sp>
    </p:spTree>
    <p:extLst>
      <p:ext uri="{BB962C8B-B14F-4D97-AF65-F5344CB8AC3E}">
        <p14:creationId xmlns:p14="http://schemas.microsoft.com/office/powerpoint/2010/main" val="328771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ofie.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13977"/>
          </a:xfrm>
        </p:spPr>
        <p:txBody>
          <a:bodyPr>
            <a:normAutofit/>
          </a:bodyPr>
          <a:lstStyle/>
          <a:p>
            <a:r>
              <a:rPr lang="en-US" sz="3600" b="1" dirty="0">
                <a:solidFill>
                  <a:srgbClr val="0070C0"/>
                </a:solidFill>
              </a:rPr>
              <a:t>What can we do to continue being faithful to the educational essence of the Sacred Heart</a:t>
            </a:r>
            <a:r>
              <a:rPr lang="en-US" sz="3600" b="1" dirty="0" smtClean="0">
                <a:solidFill>
                  <a:srgbClr val="0070C0"/>
                </a:solidFill>
              </a:rPr>
              <a:t>?</a:t>
            </a:r>
            <a:br>
              <a:rPr lang="en-US" sz="3600" b="1" dirty="0" smtClean="0">
                <a:solidFill>
                  <a:srgbClr val="0070C0"/>
                </a:solidFill>
              </a:rPr>
            </a:br>
            <a:r>
              <a:rPr lang="en-US" sz="3600" b="1" dirty="0" smtClean="0">
                <a:solidFill>
                  <a:srgbClr val="0070C0"/>
                </a:solidFill>
              </a:rPr>
              <a:t/>
            </a:r>
            <a:br>
              <a:rPr lang="en-US" sz="3600" b="1" dirty="0" smtClean="0">
                <a:solidFill>
                  <a:srgbClr val="0070C0"/>
                </a:solidFill>
              </a:rPr>
            </a:br>
            <a:r>
              <a:rPr lang="en-US" sz="3600" b="1" dirty="0" smtClean="0">
                <a:solidFill>
                  <a:srgbClr val="0070C0"/>
                </a:solidFill>
              </a:rPr>
              <a:t>How </a:t>
            </a:r>
            <a:r>
              <a:rPr lang="en-US" sz="3600" b="1" dirty="0">
                <a:solidFill>
                  <a:srgbClr val="0070C0"/>
                </a:solidFill>
              </a:rPr>
              <a:t>can we live our own identity in the everyday life of our schools?</a:t>
            </a:r>
            <a:endParaRPr lang="en-GB" sz="3600" b="1"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21" y="4876952"/>
            <a:ext cx="11010942" cy="16220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780" y="2687216"/>
            <a:ext cx="1830289" cy="1891346"/>
          </a:xfrm>
          <a:prstGeom prst="rect">
            <a:avLst/>
          </a:prstGeom>
        </p:spPr>
      </p:pic>
    </p:spTree>
    <p:extLst>
      <p:ext uri="{BB962C8B-B14F-4D97-AF65-F5344CB8AC3E}">
        <p14:creationId xmlns:p14="http://schemas.microsoft.com/office/powerpoint/2010/main" val="3486044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801" y="634482"/>
            <a:ext cx="10515600" cy="3778703"/>
          </a:xfrm>
        </p:spPr>
        <p:txBody>
          <a:bodyPr>
            <a:normAutofit fontScale="90000"/>
          </a:bodyPr>
          <a:lstStyle/>
          <a:p>
            <a:pPr algn="ctr"/>
            <a:r>
              <a:rPr lang="en-GB" b="1" dirty="0">
                <a:solidFill>
                  <a:srgbClr val="FF0000"/>
                </a:solidFill>
              </a:rPr>
              <a:t/>
            </a:r>
            <a:br>
              <a:rPr lang="en-GB" b="1" dirty="0">
                <a:solidFill>
                  <a:srgbClr val="FF0000"/>
                </a:solidFill>
              </a:rPr>
            </a:br>
            <a:r>
              <a:rPr lang="en-GB" b="1" dirty="0" smtClean="0">
                <a:solidFill>
                  <a:srgbClr val="FF0000"/>
                </a:solidFill>
              </a:rPr>
              <a:t>Group Activity</a:t>
            </a:r>
            <a:br>
              <a:rPr lang="en-GB" b="1" dirty="0" smtClean="0">
                <a:solidFill>
                  <a:srgbClr val="FF0000"/>
                </a:solidFill>
              </a:rPr>
            </a:br>
            <a:r>
              <a:rPr lang="en-GB" b="1" dirty="0" smtClean="0">
                <a:solidFill>
                  <a:srgbClr val="FF0000"/>
                </a:solidFill>
              </a:rPr>
              <a:t/>
            </a:r>
            <a:br>
              <a:rPr lang="en-GB" b="1" dirty="0" smtClean="0">
                <a:solidFill>
                  <a:srgbClr val="FF0000"/>
                </a:solidFill>
              </a:rPr>
            </a:br>
            <a:r>
              <a:rPr lang="en-GB" b="1" dirty="0" smtClean="0">
                <a:solidFill>
                  <a:srgbClr val="0070C0"/>
                </a:solidFill>
              </a:rPr>
              <a:t>What </a:t>
            </a:r>
            <a:r>
              <a:rPr lang="en-GB" b="1" dirty="0">
                <a:solidFill>
                  <a:srgbClr val="0070C0"/>
                </a:solidFill>
              </a:rPr>
              <a:t>are the steps we have to take to embed our charism and </a:t>
            </a:r>
            <a:r>
              <a:rPr lang="en-GB" b="1" dirty="0" smtClean="0">
                <a:solidFill>
                  <a:srgbClr val="0070C0"/>
                </a:solidFill>
              </a:rPr>
              <a:t>values </a:t>
            </a:r>
            <a:r>
              <a:rPr lang="en-GB" b="1" dirty="0">
                <a:solidFill>
                  <a:srgbClr val="0070C0"/>
                </a:solidFill>
              </a:rPr>
              <a:t>and to help them flourish and grow</a:t>
            </a:r>
            <a:r>
              <a:rPr lang="en-GB" b="1" dirty="0" smtClean="0">
                <a:solidFill>
                  <a:srgbClr val="0070C0"/>
                </a:solidFill>
              </a:rPr>
              <a:t>?</a:t>
            </a:r>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13306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684186"/>
          </a:xfrm>
        </p:spPr>
        <p:txBody>
          <a:bodyPr>
            <a:normAutofit fontScale="90000"/>
          </a:bodyPr>
          <a:lstStyle/>
          <a:p>
            <a:r>
              <a:rPr lang="en-GB" dirty="0" smtClean="0">
                <a:solidFill>
                  <a:srgbClr val="0070C0"/>
                </a:solidFill>
              </a:rPr>
              <a:t>Some examples</a:t>
            </a:r>
            <a:r>
              <a:rPr lang="en-GB" dirty="0" smtClean="0">
                <a:solidFill>
                  <a:srgbClr val="0070C0"/>
                </a:solidFill>
              </a:rPr>
              <a:t>: </a:t>
            </a:r>
            <a:r>
              <a:rPr lang="en-GB" b="1" dirty="0">
                <a:solidFill>
                  <a:srgbClr val="FF0000"/>
                </a:solidFill>
              </a:rPr>
              <a:t>(slide not used in session)</a:t>
            </a:r>
            <a:endParaRPr lang="en-GB" dirty="0">
              <a:solidFill>
                <a:srgbClr val="0070C0"/>
              </a:solidFill>
            </a:endParaRPr>
          </a:p>
        </p:txBody>
      </p:sp>
      <p:sp>
        <p:nvSpPr>
          <p:cNvPr id="5" name="Content Placeholder 4"/>
          <p:cNvSpPr>
            <a:spLocks noGrp="1"/>
          </p:cNvSpPr>
          <p:nvPr>
            <p:ph sz="half" idx="1"/>
          </p:nvPr>
        </p:nvSpPr>
        <p:spPr>
          <a:xfrm>
            <a:off x="838200" y="1229192"/>
            <a:ext cx="5181600" cy="5381469"/>
          </a:xfrm>
        </p:spPr>
        <p:txBody>
          <a:bodyPr>
            <a:normAutofit fontScale="77500" lnSpcReduction="20000"/>
          </a:bodyPr>
          <a:lstStyle/>
          <a:p>
            <a:r>
              <a:rPr lang="en-GB" dirty="0" smtClean="0"/>
              <a:t>Professional development (as well as induction) in the ethos at all levels; governors, leadership, teachers, other staff, pupils. Programme to educate families</a:t>
            </a:r>
          </a:p>
          <a:p>
            <a:r>
              <a:rPr lang="en-GB" dirty="0" smtClean="0"/>
              <a:t>Investment in the spiritual life of the school</a:t>
            </a:r>
          </a:p>
          <a:p>
            <a:r>
              <a:rPr lang="en-GB" dirty="0" smtClean="0"/>
              <a:t>Creativity in engaging staff in understanding and promoting the spiritual life of the school</a:t>
            </a:r>
          </a:p>
          <a:p>
            <a:r>
              <a:rPr lang="en-GB" dirty="0" smtClean="0"/>
              <a:t>A challenging and appropriate curriculum with teaching and learning styles that address the needs of all</a:t>
            </a:r>
          </a:p>
          <a:p>
            <a:r>
              <a:rPr lang="en-GB" dirty="0" smtClean="0"/>
              <a:t>Connection where possible with RSCJ or their initiatives/full use of technology</a:t>
            </a:r>
          </a:p>
          <a:p>
            <a:r>
              <a:rPr lang="en-GB" dirty="0" smtClean="0"/>
              <a:t>Creating an atmosphere for positive relationships to flourish</a:t>
            </a:r>
            <a:endParaRPr lang="en-GB" dirty="0"/>
          </a:p>
          <a:p>
            <a:r>
              <a:rPr lang="en-GB" dirty="0" smtClean="0"/>
              <a:t>Appoint/ask </a:t>
            </a:r>
            <a:r>
              <a:rPr lang="en-GB" dirty="0"/>
              <a:t>staff to have responsibility for aspects of the SH life of the school</a:t>
            </a:r>
          </a:p>
          <a:p>
            <a:endParaRPr lang="en-GB" dirty="0" smtClean="0"/>
          </a:p>
        </p:txBody>
      </p:sp>
      <p:sp>
        <p:nvSpPr>
          <p:cNvPr id="6" name="Content Placeholder 5"/>
          <p:cNvSpPr>
            <a:spLocks noGrp="1"/>
          </p:cNvSpPr>
          <p:nvPr>
            <p:ph sz="half" idx="2"/>
          </p:nvPr>
        </p:nvSpPr>
        <p:spPr>
          <a:xfrm>
            <a:off x="6172200" y="1229193"/>
            <a:ext cx="5181600" cy="5246558"/>
          </a:xfrm>
        </p:spPr>
        <p:txBody>
          <a:bodyPr>
            <a:normAutofit fontScale="77500" lnSpcReduction="20000"/>
          </a:bodyPr>
          <a:lstStyle/>
          <a:p>
            <a:r>
              <a:rPr lang="en-GB" dirty="0"/>
              <a:t>Connection where possible with RSCJ or their </a:t>
            </a:r>
            <a:r>
              <a:rPr lang="en-GB" dirty="0" smtClean="0"/>
              <a:t>initiatives/use </a:t>
            </a:r>
            <a:r>
              <a:rPr lang="en-GB" dirty="0"/>
              <a:t>of </a:t>
            </a:r>
            <a:r>
              <a:rPr lang="en-GB" dirty="0" smtClean="0"/>
              <a:t>technology</a:t>
            </a:r>
          </a:p>
          <a:p>
            <a:r>
              <a:rPr lang="en-GB" dirty="0" smtClean="0"/>
              <a:t>Keeping up to date/involved with developments in the Society: major anniversaries,</a:t>
            </a:r>
          </a:p>
          <a:p>
            <a:r>
              <a:rPr lang="en-GB" dirty="0" smtClean="0"/>
              <a:t>Celebration of key feasts</a:t>
            </a:r>
          </a:p>
          <a:p>
            <a:r>
              <a:rPr lang="en-GB" dirty="0" smtClean="0"/>
              <a:t>Displays/art work in schools to reflect the charism.. Images, words</a:t>
            </a:r>
          </a:p>
          <a:p>
            <a:r>
              <a:rPr lang="en-GB" dirty="0" smtClean="0"/>
              <a:t>Formal evaluation of SH life of the school in the School Self Evaluation systems</a:t>
            </a:r>
          </a:p>
          <a:p>
            <a:r>
              <a:rPr lang="en-GB" dirty="0" smtClean="0"/>
              <a:t>Engagement with other Sacred Heart schools</a:t>
            </a:r>
          </a:p>
          <a:p>
            <a:r>
              <a:rPr lang="en-GB" dirty="0" smtClean="0"/>
              <a:t>The Goals/</a:t>
            </a:r>
            <a:r>
              <a:rPr lang="en-GB" dirty="0" err="1" smtClean="0"/>
              <a:t>Projet</a:t>
            </a:r>
            <a:r>
              <a:rPr lang="en-GB" dirty="0" smtClean="0"/>
              <a:t> </a:t>
            </a:r>
            <a:r>
              <a:rPr lang="en-GB" dirty="0" err="1" smtClean="0"/>
              <a:t>Educatif</a:t>
            </a:r>
            <a:r>
              <a:rPr lang="en-GB" dirty="0" smtClean="0"/>
              <a:t>/</a:t>
            </a:r>
            <a:r>
              <a:rPr lang="en-GB" dirty="0" err="1"/>
              <a:t>C</a:t>
            </a:r>
            <a:r>
              <a:rPr lang="en-GB" dirty="0" err="1" smtClean="0"/>
              <a:t>aracter</a:t>
            </a:r>
            <a:r>
              <a:rPr lang="en-GB" dirty="0" smtClean="0"/>
              <a:t> </a:t>
            </a:r>
            <a:r>
              <a:rPr lang="en-GB" dirty="0" err="1" smtClean="0"/>
              <a:t>proprio</a:t>
            </a:r>
            <a:r>
              <a:rPr lang="en-GB" dirty="0" smtClean="0"/>
              <a:t> present and lived</a:t>
            </a:r>
          </a:p>
          <a:p>
            <a:r>
              <a:rPr lang="en-GB" dirty="0" smtClean="0"/>
              <a:t>Methods to keep staff on board</a:t>
            </a:r>
          </a:p>
          <a:p>
            <a:r>
              <a:rPr lang="en-GB" dirty="0" smtClean="0"/>
              <a:t>Initiatives to encourage leadership</a:t>
            </a:r>
          </a:p>
          <a:p>
            <a:r>
              <a:rPr lang="en-GB" dirty="0" smtClean="0"/>
              <a:t>Service opportunities</a:t>
            </a:r>
          </a:p>
          <a:p>
            <a:endParaRPr lang="en-GB" dirty="0"/>
          </a:p>
        </p:txBody>
      </p:sp>
    </p:spTree>
    <p:extLst>
      <p:ext uri="{BB962C8B-B14F-4D97-AF65-F5344CB8AC3E}">
        <p14:creationId xmlns:p14="http://schemas.microsoft.com/office/powerpoint/2010/main" val="2710262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78861"/>
          </a:xfrm>
        </p:spPr>
        <p:txBody>
          <a:bodyPr>
            <a:normAutofit fontScale="90000"/>
          </a:bodyPr>
          <a:lstStyle/>
          <a:p>
            <a:r>
              <a:rPr lang="en-GB" b="1" dirty="0" smtClean="0">
                <a:solidFill>
                  <a:srgbClr val="0070C0"/>
                </a:solidFill>
              </a:rPr>
              <a:t>Taking inspiration and strength from those who have gone before us….</a:t>
            </a:r>
            <a:endParaRPr lang="en-GB" b="1" dirty="0">
              <a:solidFill>
                <a:srgbClr val="0070C0"/>
              </a:solidFill>
            </a:endParaRPr>
          </a:p>
        </p:txBody>
      </p:sp>
      <p:sp>
        <p:nvSpPr>
          <p:cNvPr id="4" name="Content Placeholder 3"/>
          <p:cNvSpPr>
            <a:spLocks noGrp="1"/>
          </p:cNvSpPr>
          <p:nvPr>
            <p:ph idx="1"/>
          </p:nvPr>
        </p:nvSpPr>
        <p:spPr>
          <a:xfrm>
            <a:off x="788233" y="1798820"/>
            <a:ext cx="10515600" cy="4616969"/>
          </a:xfrm>
        </p:spPr>
        <p:txBody>
          <a:bodyPr>
            <a:normAutofit fontScale="77500" lnSpcReduction="20000"/>
          </a:bodyPr>
          <a:lstStyle/>
          <a:p>
            <a:pPr marL="0" indent="0">
              <a:buNone/>
            </a:pPr>
            <a:endParaRPr lang="en-GB" dirty="0" smtClean="0"/>
          </a:p>
          <a:p>
            <a:pPr marL="0" indent="0" fontAlgn="base">
              <a:buNone/>
            </a:pPr>
            <a:r>
              <a:rPr lang="en-GB" dirty="0" smtClean="0"/>
              <a:t>“The </a:t>
            </a:r>
            <a:r>
              <a:rPr lang="en-GB" dirty="0"/>
              <a:t>only way to govern is to love. Then the whole of life and responsibility </a:t>
            </a:r>
            <a:r>
              <a:rPr lang="en-GB" dirty="0" smtClean="0"/>
              <a:t>blossoms </a:t>
            </a:r>
            <a:r>
              <a:rPr lang="en-GB" dirty="0"/>
              <a:t>and </a:t>
            </a:r>
            <a:r>
              <a:rPr lang="en-GB" dirty="0" smtClean="0"/>
              <a:t>bears fruit.”</a:t>
            </a:r>
          </a:p>
          <a:p>
            <a:pPr marL="0" indent="0" fontAlgn="base">
              <a:buNone/>
            </a:pPr>
            <a:endParaRPr lang="en-GB" dirty="0"/>
          </a:p>
          <a:p>
            <a:pPr marL="0" indent="0" fontAlgn="base">
              <a:buNone/>
            </a:pPr>
            <a:r>
              <a:rPr lang="es-ES" dirty="0" smtClean="0"/>
              <a:t>“El </a:t>
            </a:r>
            <a:r>
              <a:rPr lang="es-ES" dirty="0"/>
              <a:t>único camino para dirigir es amar. Así, toda nuestra responsabilidad y nuestra vida florece y da </a:t>
            </a:r>
            <a:r>
              <a:rPr lang="es-ES" dirty="0" smtClean="0"/>
              <a:t>fruto.”</a:t>
            </a:r>
          </a:p>
          <a:p>
            <a:pPr marL="0" indent="0" fontAlgn="base">
              <a:buNone/>
            </a:pPr>
            <a:endParaRPr lang="es-ES" dirty="0" smtClean="0"/>
          </a:p>
          <a:p>
            <a:pPr marL="0" indent="0" fontAlgn="base">
              <a:buNone/>
            </a:pPr>
            <a:r>
              <a:rPr lang="es-ES" dirty="0" smtClean="0"/>
              <a:t>“</a:t>
            </a:r>
            <a:r>
              <a:rPr lang="fr-FR" dirty="0" smtClean="0"/>
              <a:t>Le </a:t>
            </a:r>
            <a:r>
              <a:rPr lang="fr-FR" dirty="0"/>
              <a:t>seul moyen de gouverner est d’aimer. </a:t>
            </a:r>
            <a:r>
              <a:rPr lang="fr-FR" dirty="0" smtClean="0"/>
              <a:t>Alors  </a:t>
            </a:r>
            <a:r>
              <a:rPr lang="fr-FR" dirty="0"/>
              <a:t>toute </a:t>
            </a:r>
            <a:endParaRPr lang="fr-FR" dirty="0" smtClean="0"/>
          </a:p>
          <a:p>
            <a:pPr marL="0" indent="0" fontAlgn="base">
              <a:buNone/>
            </a:pPr>
            <a:r>
              <a:rPr lang="fr-FR" dirty="0" smtClean="0"/>
              <a:t>la </a:t>
            </a:r>
            <a:r>
              <a:rPr lang="fr-FR" dirty="0"/>
              <a:t>vie et les responsabilités  s’épanouissent  et </a:t>
            </a:r>
            <a:endParaRPr lang="fr-FR" dirty="0" smtClean="0"/>
          </a:p>
          <a:p>
            <a:pPr marL="0" indent="0" fontAlgn="base">
              <a:buNone/>
            </a:pPr>
            <a:r>
              <a:rPr lang="fr-FR" dirty="0" smtClean="0"/>
              <a:t>portent </a:t>
            </a:r>
            <a:r>
              <a:rPr lang="fr-FR" dirty="0"/>
              <a:t>des </a:t>
            </a:r>
            <a:r>
              <a:rPr lang="fr-FR" dirty="0" smtClean="0"/>
              <a:t>fruits.</a:t>
            </a:r>
            <a:r>
              <a:rPr lang="es-ES" dirty="0" smtClean="0"/>
              <a:t>”</a:t>
            </a:r>
          </a:p>
          <a:p>
            <a:pPr marL="0" indent="0" fontAlgn="base">
              <a:buNone/>
            </a:pPr>
            <a:endParaRPr lang="es-ES" dirty="0"/>
          </a:p>
          <a:p>
            <a:pPr marL="0" indent="0" fontAlgn="base">
              <a:buNone/>
            </a:pPr>
            <a:r>
              <a:rPr lang="es-ES" sz="2400" dirty="0" smtClean="0"/>
              <a:t>Janet </a:t>
            </a:r>
            <a:r>
              <a:rPr lang="es-ES" sz="2400" dirty="0" err="1" smtClean="0"/>
              <a:t>Erskine</a:t>
            </a:r>
            <a:r>
              <a:rPr lang="es-ES" sz="2400" dirty="0" smtClean="0"/>
              <a:t> Stuart RSCJ, Superior General 1911-1914</a:t>
            </a:r>
            <a:endParaRPr lang="es-ES" sz="2400" dirty="0"/>
          </a:p>
          <a:p>
            <a:pPr marL="0" indent="0" fontAlgn="base">
              <a:buNone/>
            </a:pPr>
            <a:r>
              <a:rPr lang="fr-FR" dirty="0" smtClean="0"/>
              <a:t> </a:t>
            </a:r>
            <a:endParaRPr lang="en-GB" dirty="0"/>
          </a:p>
          <a:p>
            <a:pPr marL="0" indent="0">
              <a:buNone/>
            </a:pP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9191" y="3776442"/>
            <a:ext cx="1830289" cy="1891346"/>
          </a:xfrm>
          <a:prstGeom prst="rect">
            <a:avLst/>
          </a:prstGeom>
        </p:spPr>
      </p:pic>
    </p:spTree>
    <p:extLst>
      <p:ext uri="{BB962C8B-B14F-4D97-AF65-F5344CB8AC3E}">
        <p14:creationId xmlns:p14="http://schemas.microsoft.com/office/powerpoint/2010/main" val="1755299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59531"/>
          </a:xfrm>
        </p:spPr>
        <p:txBody>
          <a:bodyPr>
            <a:normAutofit fontScale="90000"/>
          </a:bodyPr>
          <a:lstStyle/>
          <a:p>
            <a:endParaRPr lang="en-GB"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11111" y="1389180"/>
            <a:ext cx="5884889" cy="3923259"/>
          </a:xfrm>
        </p:spPr>
      </p:pic>
      <p:sp>
        <p:nvSpPr>
          <p:cNvPr id="5" name="Content Placeholder 4"/>
          <p:cNvSpPr>
            <a:spLocks noGrp="1"/>
          </p:cNvSpPr>
          <p:nvPr>
            <p:ph sz="half" idx="2"/>
          </p:nvPr>
        </p:nvSpPr>
        <p:spPr>
          <a:xfrm>
            <a:off x="6172200" y="179882"/>
            <a:ext cx="5181600" cy="5997081"/>
          </a:xfrm>
        </p:spPr>
        <p:txBody>
          <a:bodyPr>
            <a:normAutofit fontScale="92500" lnSpcReduction="10000"/>
          </a:bodyPr>
          <a:lstStyle/>
          <a:p>
            <a:pPr marL="0" indent="0">
              <a:buNone/>
            </a:pPr>
            <a:r>
              <a:rPr lang="en-GB" sz="3200" dirty="0">
                <a:solidFill>
                  <a:srgbClr val="0070C0"/>
                </a:solidFill>
              </a:rPr>
              <a:t>To be a joy-bearer and a joy-giver says everything: it means that one is faithfully living for God </a:t>
            </a:r>
            <a:endParaRPr lang="en-GB" sz="3200" dirty="0" smtClean="0">
              <a:solidFill>
                <a:srgbClr val="0070C0"/>
              </a:solidFill>
            </a:endParaRPr>
          </a:p>
          <a:p>
            <a:endParaRPr lang="en-GB" sz="3200" dirty="0" smtClean="0"/>
          </a:p>
          <a:p>
            <a:pPr marL="0" indent="0">
              <a:buNone/>
            </a:pPr>
            <a:r>
              <a:rPr lang="fr-FR" sz="3200" dirty="0" smtClean="0">
                <a:solidFill>
                  <a:srgbClr val="FF0000"/>
                </a:solidFill>
              </a:rPr>
              <a:t>Etre  </a:t>
            </a:r>
            <a:r>
              <a:rPr lang="fr-FR" sz="3200" dirty="0">
                <a:solidFill>
                  <a:srgbClr val="FF0000"/>
                </a:solidFill>
              </a:rPr>
              <a:t>quelqu’un qui  </a:t>
            </a:r>
            <a:r>
              <a:rPr lang="fr-FR" sz="3200" dirty="0" smtClean="0">
                <a:solidFill>
                  <a:srgbClr val="FF0000"/>
                </a:solidFill>
              </a:rPr>
              <a:t>porte </a:t>
            </a:r>
            <a:r>
              <a:rPr lang="fr-FR" sz="3200" dirty="0">
                <a:solidFill>
                  <a:srgbClr val="FF0000"/>
                </a:solidFill>
              </a:rPr>
              <a:t>la joie  et  qui donne la joie dit tout : cela signifie que la personne  vit  pour Dieu avec </a:t>
            </a:r>
            <a:r>
              <a:rPr lang="fr-FR" sz="3200" dirty="0" smtClean="0">
                <a:solidFill>
                  <a:srgbClr val="FF0000"/>
                </a:solidFill>
              </a:rPr>
              <a:t>confiance</a:t>
            </a:r>
          </a:p>
          <a:p>
            <a:pPr marL="0" indent="0">
              <a:buNone/>
            </a:pPr>
            <a:endParaRPr lang="fr-FR" sz="3200" dirty="0" smtClean="0"/>
          </a:p>
          <a:p>
            <a:pPr marL="0" indent="0">
              <a:buNone/>
            </a:pPr>
            <a:r>
              <a:rPr lang="es-ES" sz="3200" dirty="0">
                <a:solidFill>
                  <a:srgbClr val="7030A0"/>
                </a:solidFill>
              </a:rPr>
              <a:t>Ser portador de alegría y dador de alegría lo dice todo: significa que uno/a vive en fidelidad a </a:t>
            </a:r>
            <a:r>
              <a:rPr lang="es-ES" sz="3200" dirty="0" smtClean="0">
                <a:solidFill>
                  <a:srgbClr val="7030A0"/>
                </a:solidFill>
              </a:rPr>
              <a:t>Dios </a:t>
            </a:r>
            <a:endParaRPr lang="en-GB" sz="3200" dirty="0">
              <a:solidFill>
                <a:srgbClr val="7030A0"/>
              </a:solidFill>
            </a:endParaRPr>
          </a:p>
          <a:p>
            <a:endParaRPr lang="en-GB" dirty="0"/>
          </a:p>
        </p:txBody>
      </p:sp>
    </p:spTree>
    <p:extLst>
      <p:ext uri="{BB962C8B-B14F-4D97-AF65-F5344CB8AC3E}">
        <p14:creationId xmlns:p14="http://schemas.microsoft.com/office/powerpoint/2010/main" val="314610654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1122363"/>
            <a:ext cx="9144000" cy="1975400"/>
          </a:xfrm>
        </p:spPr>
        <p:txBody>
          <a:bodyPr>
            <a:normAutofit/>
          </a:bodyPr>
          <a:lstStyle/>
          <a:p>
            <a:r>
              <a:rPr lang="en-US" sz="4400" b="1" dirty="0">
                <a:solidFill>
                  <a:srgbClr val="0070C0"/>
                </a:solidFill>
              </a:rPr>
              <a:t>What can we do to continue being faithful to the educational essence of the Sacred Heart?</a:t>
            </a:r>
            <a:endParaRPr lang="en-GB" sz="4400" dirty="0"/>
          </a:p>
        </p:txBody>
      </p:sp>
      <p:sp>
        <p:nvSpPr>
          <p:cNvPr id="4" name="Subtitle 3"/>
          <p:cNvSpPr>
            <a:spLocks noGrp="1"/>
          </p:cNvSpPr>
          <p:nvPr>
            <p:ph type="subTitle" idx="1"/>
          </p:nvPr>
        </p:nvSpPr>
        <p:spPr/>
        <p:txBody>
          <a:bodyPr>
            <a:noAutofit/>
          </a:bodyPr>
          <a:lstStyle/>
          <a:p>
            <a:r>
              <a:rPr lang="en-GB" sz="3600" dirty="0" smtClean="0">
                <a:solidFill>
                  <a:srgbClr val="FF0000"/>
                </a:solidFill>
              </a:rPr>
              <a:t>What is the educational essence of the Sacred Heart?</a:t>
            </a:r>
          </a:p>
          <a:p>
            <a:r>
              <a:rPr lang="en-GB" sz="3600" dirty="0" smtClean="0">
                <a:solidFill>
                  <a:srgbClr val="FF0000"/>
                </a:solidFill>
              </a:rPr>
              <a:t>What is our mission?</a:t>
            </a:r>
            <a:endParaRPr lang="en-GB" sz="3600"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743" y="4665306"/>
            <a:ext cx="1830289" cy="1891346"/>
          </a:xfrm>
          <a:prstGeom prst="rect">
            <a:avLst/>
          </a:prstGeom>
        </p:spPr>
      </p:pic>
    </p:spTree>
    <p:extLst>
      <p:ext uri="{BB962C8B-B14F-4D97-AF65-F5344CB8AC3E}">
        <p14:creationId xmlns:p14="http://schemas.microsoft.com/office/powerpoint/2010/main" val="1581796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solidFill>
                  <a:srgbClr val="0070C0"/>
                </a:solidFill>
              </a:rPr>
              <a:t>The Charism of the Society:</a:t>
            </a:r>
            <a:endParaRPr lang="en-GB" b="1" dirty="0">
              <a:solidFill>
                <a:srgbClr val="0070C0"/>
              </a:solidFill>
            </a:endParaRPr>
          </a:p>
        </p:txBody>
      </p:sp>
      <p:sp>
        <p:nvSpPr>
          <p:cNvPr id="6" name="Content Placeholder 5"/>
          <p:cNvSpPr>
            <a:spLocks noGrp="1"/>
          </p:cNvSpPr>
          <p:nvPr>
            <p:ph idx="1"/>
          </p:nvPr>
        </p:nvSpPr>
        <p:spPr/>
        <p:txBody>
          <a:bodyPr/>
          <a:lstStyle/>
          <a:p>
            <a:pPr marL="0" indent="0" algn="ctr">
              <a:buNone/>
            </a:pPr>
            <a:r>
              <a:rPr lang="en-GB" dirty="0"/>
              <a:t>By our charism, we are consecrated</a:t>
            </a:r>
          </a:p>
          <a:p>
            <a:pPr marL="0" indent="0" algn="ctr">
              <a:buNone/>
            </a:pPr>
            <a:r>
              <a:rPr lang="en-GB" dirty="0"/>
              <a:t>to </a:t>
            </a:r>
            <a:r>
              <a:rPr lang="en-GB" b="1" dirty="0"/>
              <a:t>GLORIFYING THE HEART OF JESUS</a:t>
            </a:r>
            <a:r>
              <a:rPr lang="en-GB" dirty="0"/>
              <a:t>:</a:t>
            </a:r>
          </a:p>
          <a:p>
            <a:pPr marL="0" indent="0" algn="ctr">
              <a:buNone/>
            </a:pPr>
            <a:r>
              <a:rPr lang="en-GB" dirty="0"/>
              <a:t>we answer His call</a:t>
            </a:r>
          </a:p>
          <a:p>
            <a:pPr marL="0" indent="0" algn="ctr">
              <a:buNone/>
            </a:pPr>
            <a:r>
              <a:rPr lang="en-GB" dirty="0"/>
              <a:t>to discover and reveal His love</a:t>
            </a:r>
          </a:p>
          <a:p>
            <a:pPr marL="0" indent="0" algn="ctr">
              <a:buNone/>
            </a:pPr>
            <a:r>
              <a:rPr lang="en-GB" dirty="0"/>
              <a:t>letting ourselves be transformed by His Spirit</a:t>
            </a:r>
          </a:p>
          <a:p>
            <a:pPr marL="0" indent="0" algn="ctr">
              <a:buNone/>
            </a:pPr>
            <a:r>
              <a:rPr lang="en-GB" dirty="0"/>
              <a:t>so as to live united and conformed to Him,</a:t>
            </a:r>
          </a:p>
          <a:p>
            <a:pPr marL="0" indent="0" algn="ctr">
              <a:buNone/>
            </a:pPr>
            <a:r>
              <a:rPr lang="en-GB" dirty="0"/>
              <a:t>and through our love and service</a:t>
            </a:r>
          </a:p>
          <a:p>
            <a:pPr marL="0" indent="0" algn="ctr">
              <a:buNone/>
            </a:pPr>
            <a:r>
              <a:rPr lang="en-GB" dirty="0"/>
              <a:t>to radiate the very love of His Heart</a:t>
            </a:r>
            <a:r>
              <a:rPr lang="en-GB" dirty="0" smtClean="0"/>
              <a:t>.  (4)</a:t>
            </a:r>
            <a:endParaRPr lang="en-GB" dirty="0"/>
          </a:p>
        </p:txBody>
      </p:sp>
      <p:pic>
        <p:nvPicPr>
          <p:cNvPr id="2050" name="Picture 2" descr="http://rscjinternational.org/sites/default/files/styles/large/public/intranet/images/Y4.png?itok=R7Zu3_L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526" y="4332397"/>
            <a:ext cx="2053740" cy="20819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sacred-heart-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3682" y="136524"/>
            <a:ext cx="2466718" cy="298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746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39163"/>
          </a:xfrm>
        </p:spPr>
        <p:txBody>
          <a:bodyPr/>
          <a:lstStyle/>
          <a:p>
            <a:pPr algn="ctr"/>
            <a:r>
              <a:rPr lang="en-GB" b="1" dirty="0" smtClean="0">
                <a:solidFill>
                  <a:srgbClr val="0070C0"/>
                </a:solidFill>
              </a:rPr>
              <a:t>School</a:t>
            </a:r>
            <a:r>
              <a:rPr lang="en-GB" b="1" dirty="0">
                <a:solidFill>
                  <a:srgbClr val="0070C0"/>
                </a:solidFill>
              </a:rPr>
              <a:t>s</a:t>
            </a:r>
            <a:r>
              <a:rPr lang="en-GB" b="1" dirty="0" smtClean="0">
                <a:solidFill>
                  <a:srgbClr val="0070C0"/>
                </a:solidFill>
              </a:rPr>
              <a:t> </a:t>
            </a:r>
            <a:r>
              <a:rPr lang="en-GB" b="1" dirty="0">
                <a:solidFill>
                  <a:srgbClr val="0070C0"/>
                </a:solidFill>
              </a:rPr>
              <a:t>whose name/foundation </a:t>
            </a:r>
            <a:r>
              <a:rPr lang="en-GB" b="1" dirty="0" smtClean="0">
                <a:solidFill>
                  <a:srgbClr val="0070C0"/>
                </a:solidFill>
              </a:rPr>
              <a:t>call their members </a:t>
            </a:r>
            <a:r>
              <a:rPr lang="en-GB" b="1" dirty="0">
                <a:solidFill>
                  <a:srgbClr val="0070C0"/>
                </a:solidFill>
              </a:rPr>
              <a:t>to be the compassionate Heart of Jesus in the world today</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58278" y="2662580"/>
            <a:ext cx="5172490" cy="3879368"/>
          </a:xfrm>
        </p:spPr>
      </p:pic>
    </p:spTree>
    <p:extLst>
      <p:ext uri="{BB962C8B-B14F-4D97-AF65-F5344CB8AC3E}">
        <p14:creationId xmlns:p14="http://schemas.microsoft.com/office/powerpoint/2010/main" val="19376479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087396"/>
            <a:ext cx="10515600" cy="3475080"/>
          </a:xfrm>
        </p:spPr>
        <p:txBody>
          <a:bodyPr>
            <a:normAutofit/>
          </a:bodyPr>
          <a:lstStyle/>
          <a:p>
            <a:pPr algn="ctr"/>
            <a:r>
              <a:rPr lang="en-IE" b="1" dirty="0">
                <a:solidFill>
                  <a:srgbClr val="0070C0"/>
                </a:solidFill>
              </a:rPr>
              <a:t>“Values taken for granted or left </a:t>
            </a:r>
            <a:r>
              <a:rPr lang="en-IE" b="1" dirty="0" smtClean="0">
                <a:solidFill>
                  <a:srgbClr val="0070C0"/>
                </a:solidFill>
              </a:rPr>
              <a:t>unarticulated become inoperative</a:t>
            </a:r>
            <a:r>
              <a:rPr lang="en-IE" b="1" dirty="0">
                <a:solidFill>
                  <a:srgbClr val="0070C0"/>
                </a:solidFill>
              </a:rPr>
              <a:t>.”</a:t>
            </a:r>
            <a:r>
              <a:rPr lang="en-GB" dirty="0"/>
              <a:t/>
            </a:r>
            <a:br>
              <a:rPr lang="en-GB" dirty="0"/>
            </a:br>
            <a:endParaRPr lang="en-GB" dirty="0"/>
          </a:p>
        </p:txBody>
      </p:sp>
      <p:sp>
        <p:nvSpPr>
          <p:cNvPr id="5" name="Text Placeholder 4"/>
          <p:cNvSpPr>
            <a:spLocks noGrp="1"/>
          </p:cNvSpPr>
          <p:nvPr>
            <p:ph type="body" idx="1"/>
          </p:nvPr>
        </p:nvSpPr>
        <p:spPr/>
        <p:txBody>
          <a:bodyPr/>
          <a:lstStyle/>
          <a:p>
            <a:r>
              <a:rPr lang="en-IE" b="1" i="1" dirty="0"/>
              <a:t>(from the website of the United States Canada Network of Sacred Heart schools –  </a:t>
            </a:r>
            <a:r>
              <a:rPr lang="en-IE" b="1" i="1" u="sng" dirty="0">
                <a:hlinkClick r:id="rId3"/>
              </a:rPr>
              <a:t>www.sofie.org</a:t>
            </a:r>
            <a:r>
              <a:rPr lang="en-IE" b="1" i="1" dirty="0"/>
              <a:t>.</a:t>
            </a:r>
            <a:r>
              <a:rPr lang="en-IE" dirty="0"/>
              <a:t> The Preamble of the original edition of the </a:t>
            </a:r>
            <a:r>
              <a:rPr lang="en-IE" i="1" dirty="0"/>
              <a:t>Goals and Criteria</a:t>
            </a:r>
            <a:r>
              <a:rPr lang="en-IE" dirty="0"/>
              <a:t>)</a:t>
            </a:r>
            <a:endParaRPr lang="en-GB" dirty="0"/>
          </a:p>
          <a:p>
            <a:endParaRPr lang="en-GB" dirty="0"/>
          </a:p>
        </p:txBody>
      </p:sp>
    </p:spTree>
    <p:extLst>
      <p:ext uri="{BB962C8B-B14F-4D97-AF65-F5344CB8AC3E}">
        <p14:creationId xmlns:p14="http://schemas.microsoft.com/office/powerpoint/2010/main" val="2652858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endParaRPr lang="en-GB"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567" y="755710"/>
            <a:ext cx="2981427" cy="351433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5309" y="1690688"/>
            <a:ext cx="6576146" cy="493210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940" y="4649939"/>
            <a:ext cx="1830289" cy="1891346"/>
          </a:xfrm>
          <a:prstGeom prst="rect">
            <a:avLst/>
          </a:prstGeom>
        </p:spPr>
      </p:pic>
    </p:spTree>
    <p:extLst>
      <p:ext uri="{BB962C8B-B14F-4D97-AF65-F5344CB8AC3E}">
        <p14:creationId xmlns:p14="http://schemas.microsoft.com/office/powerpoint/2010/main" val="3946412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4617423"/>
          </a:xfrm>
        </p:spPr>
        <p:txBody>
          <a:bodyPr/>
          <a:lstStyle/>
          <a:p>
            <a:pPr algn="ctr"/>
            <a:r>
              <a:rPr lang="en-GB" b="1" dirty="0" smtClean="0">
                <a:solidFill>
                  <a:srgbClr val="FF0000"/>
                </a:solidFill>
              </a:rPr>
              <a:t>Group activity</a:t>
            </a:r>
            <a:br>
              <a:rPr lang="en-GB" b="1" dirty="0" smtClean="0">
                <a:solidFill>
                  <a:srgbClr val="FF0000"/>
                </a:solidFill>
              </a:rPr>
            </a:br>
            <a:r>
              <a:rPr lang="en-GB" b="1" dirty="0">
                <a:solidFill>
                  <a:srgbClr val="0070C0"/>
                </a:solidFill>
              </a:rPr>
              <a:t/>
            </a:r>
            <a:br>
              <a:rPr lang="en-GB" b="1" dirty="0">
                <a:solidFill>
                  <a:srgbClr val="0070C0"/>
                </a:solidFill>
              </a:rPr>
            </a:br>
            <a:r>
              <a:rPr lang="en-GB" b="1" dirty="0" smtClean="0">
                <a:solidFill>
                  <a:srgbClr val="0070C0"/>
                </a:solidFill>
              </a:rPr>
              <a:t>What are the characteristics and values of our educational spirit?</a:t>
            </a:r>
            <a:br>
              <a:rPr lang="en-GB" b="1" dirty="0" smtClean="0">
                <a:solidFill>
                  <a:srgbClr val="0070C0"/>
                </a:solidFill>
              </a:rPr>
            </a:br>
            <a:r>
              <a:rPr lang="en-GB" b="1" dirty="0" smtClean="0">
                <a:solidFill>
                  <a:srgbClr val="0070C0"/>
                </a:solidFill>
              </a:rPr>
              <a:t>Are there some which are non negotiable for a Sacred Heart School?</a:t>
            </a:r>
            <a:endParaRPr lang="en-GB" b="1" dirty="0">
              <a:solidFill>
                <a:srgbClr val="0070C0"/>
              </a:solidFill>
            </a:endParaRPr>
          </a:p>
        </p:txBody>
      </p:sp>
    </p:spTree>
    <p:extLst>
      <p:ext uri="{BB962C8B-B14F-4D97-AF65-F5344CB8AC3E}">
        <p14:creationId xmlns:p14="http://schemas.microsoft.com/office/powerpoint/2010/main" val="4060226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Some examples</a:t>
            </a:r>
            <a:r>
              <a:rPr lang="en-GB" b="1" dirty="0" smtClean="0">
                <a:solidFill>
                  <a:srgbClr val="0070C0"/>
                </a:solidFill>
              </a:rPr>
              <a:t>:   </a:t>
            </a:r>
            <a:r>
              <a:rPr lang="en-GB" b="1" dirty="0" smtClean="0">
                <a:solidFill>
                  <a:srgbClr val="FF0000"/>
                </a:solidFill>
              </a:rPr>
              <a:t>(slide not used in session)</a:t>
            </a:r>
            <a:endParaRPr lang="en-GB" b="1" dirty="0">
              <a:solidFill>
                <a:srgbClr val="FF0000"/>
              </a:solidFill>
            </a:endParaRPr>
          </a:p>
        </p:txBody>
      </p:sp>
      <p:sp>
        <p:nvSpPr>
          <p:cNvPr id="3" name="Content Placeholder 2"/>
          <p:cNvSpPr>
            <a:spLocks noGrp="1"/>
          </p:cNvSpPr>
          <p:nvPr>
            <p:ph sz="half" idx="1"/>
          </p:nvPr>
        </p:nvSpPr>
        <p:spPr>
          <a:xfrm>
            <a:off x="838200" y="1492898"/>
            <a:ext cx="5181600" cy="5131837"/>
          </a:xfrm>
        </p:spPr>
        <p:txBody>
          <a:bodyPr>
            <a:normAutofit lnSpcReduction="10000"/>
          </a:bodyPr>
          <a:lstStyle/>
          <a:p>
            <a:r>
              <a:rPr lang="en-GB" dirty="0" smtClean="0"/>
              <a:t>The Heart of Jesus: our charism</a:t>
            </a:r>
          </a:p>
          <a:p>
            <a:r>
              <a:rPr lang="en-GB" dirty="0" smtClean="0"/>
              <a:t>Quality of relationships</a:t>
            </a:r>
          </a:p>
          <a:p>
            <a:r>
              <a:rPr lang="en-GB" dirty="0" smtClean="0"/>
              <a:t>Openness</a:t>
            </a:r>
          </a:p>
          <a:p>
            <a:r>
              <a:rPr lang="en-GB" dirty="0" smtClean="0"/>
              <a:t>Value of the whole person</a:t>
            </a:r>
          </a:p>
          <a:p>
            <a:r>
              <a:rPr lang="en-GB" dirty="0" smtClean="0"/>
              <a:t>Concern for students, staff</a:t>
            </a:r>
          </a:p>
          <a:p>
            <a:r>
              <a:rPr lang="en-GB" dirty="0" smtClean="0"/>
              <a:t>Rigour in education</a:t>
            </a:r>
          </a:p>
          <a:p>
            <a:r>
              <a:rPr lang="en-GB" dirty="0" smtClean="0"/>
              <a:t>Service</a:t>
            </a:r>
          </a:p>
          <a:p>
            <a:r>
              <a:rPr lang="en-GB" dirty="0" smtClean="0"/>
              <a:t>Spiritual life</a:t>
            </a:r>
          </a:p>
          <a:p>
            <a:r>
              <a:rPr lang="en-GB" dirty="0" smtClean="0"/>
              <a:t>Our story, our saints, our feasts</a:t>
            </a:r>
          </a:p>
          <a:p>
            <a:r>
              <a:rPr lang="en-GB" dirty="0" smtClean="0"/>
              <a:t>Education for justice, peace and the integrity of creation</a:t>
            </a:r>
            <a:endParaRPr lang="en-GB" dirty="0"/>
          </a:p>
        </p:txBody>
      </p:sp>
      <p:sp>
        <p:nvSpPr>
          <p:cNvPr id="4" name="Content Placeholder 3"/>
          <p:cNvSpPr>
            <a:spLocks noGrp="1"/>
          </p:cNvSpPr>
          <p:nvPr>
            <p:ph sz="half" idx="2"/>
          </p:nvPr>
        </p:nvSpPr>
        <p:spPr>
          <a:xfrm>
            <a:off x="6172200" y="1492898"/>
            <a:ext cx="5181600" cy="4982547"/>
          </a:xfrm>
        </p:spPr>
        <p:txBody>
          <a:bodyPr>
            <a:normAutofit lnSpcReduction="10000"/>
          </a:bodyPr>
          <a:lstStyle/>
          <a:p>
            <a:r>
              <a:rPr lang="en-GB" dirty="0" smtClean="0"/>
              <a:t>Sense of community that goes beyond the school…</a:t>
            </a:r>
          </a:p>
          <a:p>
            <a:r>
              <a:rPr lang="en-GB" dirty="0" smtClean="0"/>
              <a:t>Education for leadership</a:t>
            </a:r>
          </a:p>
          <a:p>
            <a:r>
              <a:rPr lang="en-GB" dirty="0" smtClean="0"/>
              <a:t>Education for compassion and hope</a:t>
            </a:r>
          </a:p>
          <a:p>
            <a:r>
              <a:rPr lang="en-GB" dirty="0" smtClean="0"/>
              <a:t>Development of the person</a:t>
            </a:r>
          </a:p>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952" y="4584099"/>
            <a:ext cx="1830289" cy="1891346"/>
          </a:xfrm>
          <a:prstGeom prst="rect">
            <a:avLst/>
          </a:prstGeom>
        </p:spPr>
      </p:pic>
    </p:spTree>
    <p:extLst>
      <p:ext uri="{BB962C8B-B14F-4D97-AF65-F5344CB8AC3E}">
        <p14:creationId xmlns:p14="http://schemas.microsoft.com/office/powerpoint/2010/main" val="143361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821095"/>
            <a:ext cx="10515600" cy="2108718"/>
          </a:xfrm>
        </p:spPr>
        <p:txBody>
          <a:bodyPr>
            <a:normAutofit fontScale="90000"/>
          </a:bodyPr>
          <a:lstStyle/>
          <a:p>
            <a:pPr algn="ctr"/>
            <a:r>
              <a:rPr lang="en-GB" sz="5400" b="1" dirty="0" smtClean="0">
                <a:solidFill>
                  <a:srgbClr val="0070C0"/>
                </a:solidFill>
              </a:rPr>
              <a:t/>
            </a:r>
            <a:br>
              <a:rPr lang="en-GB" sz="5400" b="1" dirty="0" smtClean="0">
                <a:solidFill>
                  <a:srgbClr val="0070C0"/>
                </a:solidFill>
              </a:rPr>
            </a:br>
            <a:r>
              <a:rPr lang="en-GB" b="1" dirty="0" smtClean="0">
                <a:solidFill>
                  <a:srgbClr val="FF0000"/>
                </a:solidFill>
              </a:rPr>
              <a:t>Group Activity</a:t>
            </a:r>
            <a:r>
              <a:rPr lang="en-GB" sz="5400" b="1" dirty="0" smtClean="0">
                <a:solidFill>
                  <a:srgbClr val="0070C0"/>
                </a:solidFill>
              </a:rPr>
              <a:t/>
            </a:r>
            <a:br>
              <a:rPr lang="en-GB" sz="5400" b="1" dirty="0" smtClean="0">
                <a:solidFill>
                  <a:srgbClr val="0070C0"/>
                </a:solidFill>
              </a:rPr>
            </a:br>
            <a:r>
              <a:rPr lang="en-GB" sz="5400" b="1" dirty="0" smtClean="0">
                <a:solidFill>
                  <a:srgbClr val="0070C0"/>
                </a:solidFill>
              </a:rPr>
              <a:t/>
            </a:r>
            <a:br>
              <a:rPr lang="en-GB" sz="5400" b="1" dirty="0" smtClean="0">
                <a:solidFill>
                  <a:srgbClr val="0070C0"/>
                </a:solidFill>
              </a:rPr>
            </a:br>
            <a:r>
              <a:rPr lang="en-GB" b="1" dirty="0" smtClean="0">
                <a:solidFill>
                  <a:srgbClr val="0070C0"/>
                </a:solidFill>
              </a:rPr>
              <a:t>What are the obstacles we meet?</a:t>
            </a:r>
            <a:endParaRPr lang="en-GB" b="1" dirty="0">
              <a:solidFill>
                <a:srgbClr val="0070C0"/>
              </a:solidFill>
            </a:endParaRPr>
          </a:p>
        </p:txBody>
      </p:sp>
      <p:sp>
        <p:nvSpPr>
          <p:cNvPr id="5" name="Subtitle 4"/>
          <p:cNvSpPr>
            <a:spLocks noGrp="1"/>
          </p:cNvSpPr>
          <p:nvPr>
            <p:ph type="body" idx="1"/>
          </p:nvPr>
        </p:nvSpPr>
        <p:spPr>
          <a:xfrm>
            <a:off x="831850" y="3526971"/>
            <a:ext cx="10515600" cy="2388638"/>
          </a:xfrm>
        </p:spPr>
        <p:txBody>
          <a:bodyPr>
            <a:normAutofit/>
          </a:bodyPr>
          <a:lstStyle/>
          <a:p>
            <a:pPr algn="ctr"/>
            <a:endParaRPr lang="en-GB" sz="5400" b="1" dirty="0">
              <a:solidFill>
                <a:srgbClr val="0070C0"/>
              </a:solidFill>
              <a:latin typeface="+mj-lt"/>
            </a:endParaRPr>
          </a:p>
        </p:txBody>
      </p:sp>
    </p:spTree>
    <p:extLst>
      <p:ext uri="{BB962C8B-B14F-4D97-AF65-F5344CB8AC3E}">
        <p14:creationId xmlns:p14="http://schemas.microsoft.com/office/powerpoint/2010/main" val="2055092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1384</Words>
  <Application>Microsoft Office PowerPoint</Application>
  <PresentationFormat>Widescreen</PresentationFormat>
  <Paragraphs>96</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What can we do to continue being faithful to the educational essence of the Sacred Heart?  How can we live our own identity in the everyday life of our schools?</vt:lpstr>
      <vt:lpstr>What can we do to continue being faithful to the educational essence of the Sacred Heart?</vt:lpstr>
      <vt:lpstr>The Charism of the Society:</vt:lpstr>
      <vt:lpstr>Schools whose name/foundation call their members to be the compassionate Heart of Jesus in the world today</vt:lpstr>
      <vt:lpstr>“Values taken for granted or left unarticulated become inoperative.” </vt:lpstr>
      <vt:lpstr>PowerPoint Presentation</vt:lpstr>
      <vt:lpstr>Group activity  What are the characteristics and values of our educational spirit? Are there some which are non negotiable for a Sacred Heart School?</vt:lpstr>
      <vt:lpstr>Some examples:   (slide not used in session)</vt:lpstr>
      <vt:lpstr> Group Activity  What are the obstacles we meet?</vt:lpstr>
      <vt:lpstr> Group Activity  What are the steps we have to take to embed our charism and values and to help them flourish and grow?</vt:lpstr>
      <vt:lpstr>Some examples: (slide not used in session)</vt:lpstr>
      <vt:lpstr>Taking inspiration and strength from those who have gone before us….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HILARY THOMPSON</dc:creator>
  <cp:lastModifiedBy>HILARY THOMPSON</cp:lastModifiedBy>
  <cp:revision>41</cp:revision>
  <cp:lastPrinted>2017-10-03T19:27:19Z</cp:lastPrinted>
  <dcterms:created xsi:type="dcterms:W3CDTF">2017-09-29T13:06:27Z</dcterms:created>
  <dcterms:modified xsi:type="dcterms:W3CDTF">2017-12-04T16:22:13Z</dcterms:modified>
</cp:coreProperties>
</file>