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98" r:id="rId2"/>
    <p:sldId id="297" r:id="rId3"/>
    <p:sldId id="301" r:id="rId4"/>
    <p:sldId id="299" r:id="rId5"/>
    <p:sldId id="300" r:id="rId6"/>
    <p:sldId id="302" r:id="rId7"/>
    <p:sldId id="307" r:id="rId8"/>
    <p:sldId id="304" r:id="rId9"/>
    <p:sldId id="316" r:id="rId10"/>
    <p:sldId id="318" r:id="rId11"/>
    <p:sldId id="317" r:id="rId12"/>
    <p:sldId id="309" r:id="rId13"/>
    <p:sldId id="310" r:id="rId14"/>
    <p:sldId id="315" r:id="rId15"/>
    <p:sldId id="312" r:id="rId16"/>
  </p:sldIdLst>
  <p:sldSz cx="12192000" cy="6858000"/>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0" autoAdjust="0"/>
    <p:restoredTop sz="94660"/>
  </p:normalViewPr>
  <p:slideViewPr>
    <p:cSldViewPr snapToGrid="0">
      <p:cViewPr varScale="1">
        <p:scale>
          <a:sx n="50" d="100"/>
          <a:sy n="50" d="100"/>
        </p:scale>
        <p:origin x="36"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sz="quarter" idx="1"/>
          </p:nvPr>
        </p:nvSpPr>
        <p:spPr>
          <a:xfrm>
            <a:off x="3898102" y="0"/>
            <a:ext cx="2982119" cy="501879"/>
          </a:xfrm>
          <a:prstGeom prst="rect">
            <a:avLst/>
          </a:prstGeom>
        </p:spPr>
        <p:txBody>
          <a:bodyPr vert="horz" lIns="96478" tIns="48239" rIns="96478" bIns="48239" rtlCol="0"/>
          <a:lstStyle>
            <a:lvl1pPr algn="r">
              <a:defRPr sz="1300"/>
            </a:lvl1pPr>
          </a:lstStyle>
          <a:p>
            <a:fld id="{E9D08E96-CB54-46F7-B14F-BEA2380C3269}" type="datetimeFigureOut">
              <a:rPr lang="en-GB" smtClean="0"/>
              <a:t>05/12/2016</a:t>
            </a:fld>
            <a:endParaRPr lang="en-GB"/>
          </a:p>
        </p:txBody>
      </p:sp>
      <p:sp>
        <p:nvSpPr>
          <p:cNvPr id="4" name="Footer Placeholder 3"/>
          <p:cNvSpPr>
            <a:spLocks noGrp="1"/>
          </p:cNvSpPr>
          <p:nvPr>
            <p:ph type="ftr" sz="quarter" idx="2"/>
          </p:nvPr>
        </p:nvSpPr>
        <p:spPr>
          <a:xfrm>
            <a:off x="0" y="9500961"/>
            <a:ext cx="2982119" cy="501878"/>
          </a:xfrm>
          <a:prstGeom prst="rect">
            <a:avLst/>
          </a:prstGeom>
        </p:spPr>
        <p:txBody>
          <a:bodyPr vert="horz" lIns="96478" tIns="48239" rIns="96478" bIns="48239" rtlCol="0" anchor="b"/>
          <a:lstStyle>
            <a:lvl1pPr algn="l">
              <a:defRPr sz="1300"/>
            </a:lvl1pPr>
          </a:lstStyle>
          <a:p>
            <a:endParaRPr lang="en-GB"/>
          </a:p>
        </p:txBody>
      </p:sp>
      <p:sp>
        <p:nvSpPr>
          <p:cNvPr id="5" name="Slide Number Placeholder 4"/>
          <p:cNvSpPr>
            <a:spLocks noGrp="1"/>
          </p:cNvSpPr>
          <p:nvPr>
            <p:ph type="sldNum" sz="quarter" idx="3"/>
          </p:nvPr>
        </p:nvSpPr>
        <p:spPr>
          <a:xfrm>
            <a:off x="3898102" y="9500961"/>
            <a:ext cx="2982119" cy="501878"/>
          </a:xfrm>
          <a:prstGeom prst="rect">
            <a:avLst/>
          </a:prstGeom>
        </p:spPr>
        <p:txBody>
          <a:bodyPr vert="horz" lIns="96478" tIns="48239" rIns="96478" bIns="48239" rtlCol="0" anchor="b"/>
          <a:lstStyle>
            <a:lvl1pPr algn="r">
              <a:defRPr sz="1300"/>
            </a:lvl1pPr>
          </a:lstStyle>
          <a:p>
            <a:fld id="{5958161F-1CBD-4F22-B691-05FB90703301}" type="slidenum">
              <a:rPr lang="en-GB" smtClean="0"/>
              <a:t>‹#›</a:t>
            </a:fld>
            <a:endParaRPr lang="en-GB"/>
          </a:p>
        </p:txBody>
      </p:sp>
    </p:spTree>
    <p:extLst>
      <p:ext uri="{BB962C8B-B14F-4D97-AF65-F5344CB8AC3E}">
        <p14:creationId xmlns:p14="http://schemas.microsoft.com/office/powerpoint/2010/main" val="2694720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A49C7134-FD6E-4A51-99FC-BA9995043908}" type="datetimeFigureOut">
              <a:rPr lang="en-GB" smtClean="0"/>
              <a:t>05/12/2016</a:t>
            </a:fld>
            <a:endParaRPr lang="en-GB"/>
          </a:p>
        </p:txBody>
      </p:sp>
      <p:sp>
        <p:nvSpPr>
          <p:cNvPr id="4" name="Slide Image Placeholder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en-GB"/>
          </a:p>
        </p:txBody>
      </p:sp>
      <p:sp>
        <p:nvSpPr>
          <p:cNvPr id="5" name="Notes Placehold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4C3473B4-3B6F-46D7-8E9D-8E5EDCAA8BEE}" type="slidenum">
              <a:rPr lang="en-GB" smtClean="0"/>
              <a:t>‹#›</a:t>
            </a:fld>
            <a:endParaRPr lang="en-GB"/>
          </a:p>
        </p:txBody>
      </p:sp>
    </p:spTree>
    <p:extLst>
      <p:ext uri="{BB962C8B-B14F-4D97-AF65-F5344CB8AC3E}">
        <p14:creationId xmlns:p14="http://schemas.microsoft.com/office/powerpoint/2010/main" val="16742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CD41EB9-2D1F-4BC7-BF28-9995577404CD}"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92FD7A-79C6-4542-948D-F93D9CBD4322}" type="slidenum">
              <a:rPr lang="en-GB" smtClean="0"/>
              <a:t>‹#›</a:t>
            </a:fld>
            <a:endParaRPr lang="en-GB"/>
          </a:p>
        </p:txBody>
      </p:sp>
    </p:spTree>
    <p:extLst>
      <p:ext uri="{BB962C8B-B14F-4D97-AF65-F5344CB8AC3E}">
        <p14:creationId xmlns:p14="http://schemas.microsoft.com/office/powerpoint/2010/main" val="364093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D41EB9-2D1F-4BC7-BF28-9995577404CD}"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92FD7A-79C6-4542-948D-F93D9CBD4322}" type="slidenum">
              <a:rPr lang="en-GB" smtClean="0"/>
              <a:t>‹#›</a:t>
            </a:fld>
            <a:endParaRPr lang="en-GB"/>
          </a:p>
        </p:txBody>
      </p:sp>
    </p:spTree>
    <p:extLst>
      <p:ext uri="{BB962C8B-B14F-4D97-AF65-F5344CB8AC3E}">
        <p14:creationId xmlns:p14="http://schemas.microsoft.com/office/powerpoint/2010/main" val="408545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D41EB9-2D1F-4BC7-BF28-9995577404CD}"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92FD7A-79C6-4542-948D-F93D9CBD4322}" type="slidenum">
              <a:rPr lang="en-GB" smtClean="0"/>
              <a:t>‹#›</a:t>
            </a:fld>
            <a:endParaRPr lang="en-GB"/>
          </a:p>
        </p:txBody>
      </p:sp>
    </p:spTree>
    <p:extLst>
      <p:ext uri="{BB962C8B-B14F-4D97-AF65-F5344CB8AC3E}">
        <p14:creationId xmlns:p14="http://schemas.microsoft.com/office/powerpoint/2010/main" val="55939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D41EB9-2D1F-4BC7-BF28-9995577404CD}"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92FD7A-79C6-4542-948D-F93D9CBD4322}" type="slidenum">
              <a:rPr lang="en-GB" smtClean="0"/>
              <a:t>‹#›</a:t>
            </a:fld>
            <a:endParaRPr lang="en-GB"/>
          </a:p>
        </p:txBody>
      </p:sp>
    </p:spTree>
    <p:extLst>
      <p:ext uri="{BB962C8B-B14F-4D97-AF65-F5344CB8AC3E}">
        <p14:creationId xmlns:p14="http://schemas.microsoft.com/office/powerpoint/2010/main" val="14948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D41EB9-2D1F-4BC7-BF28-9995577404CD}"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92FD7A-79C6-4542-948D-F93D9CBD4322}" type="slidenum">
              <a:rPr lang="en-GB" smtClean="0"/>
              <a:t>‹#›</a:t>
            </a:fld>
            <a:endParaRPr lang="en-GB"/>
          </a:p>
        </p:txBody>
      </p:sp>
    </p:spTree>
    <p:extLst>
      <p:ext uri="{BB962C8B-B14F-4D97-AF65-F5344CB8AC3E}">
        <p14:creationId xmlns:p14="http://schemas.microsoft.com/office/powerpoint/2010/main" val="1950782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D41EB9-2D1F-4BC7-BF28-9995577404CD}" type="datetimeFigureOut">
              <a:rPr lang="en-GB" smtClean="0"/>
              <a:t>05/12/2016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92FD7A-79C6-4542-948D-F93D9CBD4322}" type="slidenum">
              <a:rPr lang="en-GB" smtClean="0"/>
              <a:t>‹#›</a:t>
            </a:fld>
            <a:endParaRPr lang="en-GB"/>
          </a:p>
        </p:txBody>
      </p:sp>
    </p:spTree>
    <p:extLst>
      <p:ext uri="{BB962C8B-B14F-4D97-AF65-F5344CB8AC3E}">
        <p14:creationId xmlns:p14="http://schemas.microsoft.com/office/powerpoint/2010/main" val="229082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D41EB9-2D1F-4BC7-BF28-9995577404CD}" type="datetimeFigureOut">
              <a:rPr lang="en-GB" smtClean="0"/>
              <a:t>05/12/2016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92FD7A-79C6-4542-948D-F93D9CBD4322}" type="slidenum">
              <a:rPr lang="en-GB" smtClean="0"/>
              <a:t>‹#›</a:t>
            </a:fld>
            <a:endParaRPr lang="en-GB"/>
          </a:p>
        </p:txBody>
      </p:sp>
    </p:spTree>
    <p:extLst>
      <p:ext uri="{BB962C8B-B14F-4D97-AF65-F5344CB8AC3E}">
        <p14:creationId xmlns:p14="http://schemas.microsoft.com/office/powerpoint/2010/main" val="48957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D41EB9-2D1F-4BC7-BF28-9995577404CD}" type="datetimeFigureOut">
              <a:rPr lang="en-GB" smtClean="0"/>
              <a:t>05/12/2016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92FD7A-79C6-4542-948D-F93D9CBD4322}" type="slidenum">
              <a:rPr lang="en-GB" smtClean="0"/>
              <a:t>‹#›</a:t>
            </a:fld>
            <a:endParaRPr lang="en-GB"/>
          </a:p>
        </p:txBody>
      </p:sp>
    </p:spTree>
    <p:extLst>
      <p:ext uri="{BB962C8B-B14F-4D97-AF65-F5344CB8AC3E}">
        <p14:creationId xmlns:p14="http://schemas.microsoft.com/office/powerpoint/2010/main" val="177402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41EB9-2D1F-4BC7-BF28-9995577404CD}" type="datetimeFigureOut">
              <a:rPr lang="en-GB" smtClean="0"/>
              <a:t>05/12/2016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92FD7A-79C6-4542-948D-F93D9CBD4322}" type="slidenum">
              <a:rPr lang="en-GB" smtClean="0"/>
              <a:t>‹#›</a:t>
            </a:fld>
            <a:endParaRPr lang="en-GB"/>
          </a:p>
        </p:txBody>
      </p:sp>
    </p:spTree>
    <p:extLst>
      <p:ext uri="{BB962C8B-B14F-4D97-AF65-F5344CB8AC3E}">
        <p14:creationId xmlns:p14="http://schemas.microsoft.com/office/powerpoint/2010/main" val="239601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D41EB9-2D1F-4BC7-BF28-9995577404CD}" type="datetimeFigureOut">
              <a:rPr lang="en-GB" smtClean="0"/>
              <a:t>05/12/2016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92FD7A-79C6-4542-948D-F93D9CBD4322}" type="slidenum">
              <a:rPr lang="en-GB" smtClean="0"/>
              <a:t>‹#›</a:t>
            </a:fld>
            <a:endParaRPr lang="en-GB"/>
          </a:p>
        </p:txBody>
      </p:sp>
    </p:spTree>
    <p:extLst>
      <p:ext uri="{BB962C8B-B14F-4D97-AF65-F5344CB8AC3E}">
        <p14:creationId xmlns:p14="http://schemas.microsoft.com/office/powerpoint/2010/main" val="43627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D41EB9-2D1F-4BC7-BF28-9995577404CD}" type="datetimeFigureOut">
              <a:rPr lang="en-GB" smtClean="0"/>
              <a:t>05/12/2016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92FD7A-79C6-4542-948D-F93D9CBD4322}" type="slidenum">
              <a:rPr lang="en-GB" smtClean="0"/>
              <a:t>‹#›</a:t>
            </a:fld>
            <a:endParaRPr lang="en-GB"/>
          </a:p>
        </p:txBody>
      </p:sp>
    </p:spTree>
    <p:extLst>
      <p:ext uri="{BB962C8B-B14F-4D97-AF65-F5344CB8AC3E}">
        <p14:creationId xmlns:p14="http://schemas.microsoft.com/office/powerpoint/2010/main" val="125139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41EB9-2D1F-4BC7-BF28-9995577404CD}" type="datetimeFigureOut">
              <a:rPr lang="en-GB" smtClean="0"/>
              <a:t>05/12/2016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2FD7A-79C6-4542-948D-F93D9CBD4322}" type="slidenum">
              <a:rPr lang="en-GB" smtClean="0"/>
              <a:t>‹#›</a:t>
            </a:fld>
            <a:endParaRPr lang="en-GB"/>
          </a:p>
        </p:txBody>
      </p:sp>
    </p:spTree>
    <p:extLst>
      <p:ext uri="{BB962C8B-B14F-4D97-AF65-F5344CB8AC3E}">
        <p14:creationId xmlns:p14="http://schemas.microsoft.com/office/powerpoint/2010/main" val="3606107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Africa Outreach</a:t>
            </a:r>
            <a:endParaRPr lang="en-GB" dirty="0"/>
          </a:p>
        </p:txBody>
      </p:sp>
      <p:sp>
        <p:nvSpPr>
          <p:cNvPr id="3" name="Subtitle 2"/>
          <p:cNvSpPr>
            <a:spLocks noGrp="1"/>
          </p:cNvSpPr>
          <p:nvPr>
            <p:ph type="subTitle" idx="1"/>
          </p:nvPr>
        </p:nvSpPr>
        <p:spPr>
          <a:xfrm>
            <a:off x="1524000" y="3602038"/>
            <a:ext cx="9144000" cy="2518676"/>
          </a:xfrm>
        </p:spPr>
        <p:txBody>
          <a:bodyPr>
            <a:normAutofit fontScale="92500" lnSpcReduction="10000"/>
          </a:bodyPr>
          <a:lstStyle/>
          <a:p>
            <a:r>
              <a:rPr lang="en-GB" dirty="0" smtClean="0"/>
              <a:t>To Uganda Kenya Province</a:t>
            </a:r>
          </a:p>
          <a:p>
            <a:r>
              <a:rPr lang="en-GB" dirty="0" smtClean="0"/>
              <a:t>Visit to Kenya</a:t>
            </a:r>
          </a:p>
          <a:p>
            <a:r>
              <a:rPr lang="en-GB" dirty="0" smtClean="0"/>
              <a:t>Sacred Heart High School, Newcastle</a:t>
            </a:r>
          </a:p>
          <a:p>
            <a:r>
              <a:rPr lang="en-GB" dirty="0" smtClean="0"/>
              <a:t>July 15</a:t>
            </a:r>
            <a:r>
              <a:rPr lang="en-GB" baseline="30000" dirty="0" smtClean="0"/>
              <a:t>th</a:t>
            </a:r>
            <a:r>
              <a:rPr lang="en-GB" dirty="0" smtClean="0"/>
              <a:t>-August 1</a:t>
            </a:r>
            <a:r>
              <a:rPr lang="en-GB" baseline="30000" dirty="0" smtClean="0"/>
              <a:t>st</a:t>
            </a:r>
            <a:r>
              <a:rPr lang="en-GB" dirty="0" smtClean="0"/>
              <a:t> 2016</a:t>
            </a:r>
          </a:p>
          <a:p>
            <a:endParaRPr lang="en-GB" sz="1400" dirty="0" smtClean="0"/>
          </a:p>
          <a:p>
            <a:r>
              <a:rPr lang="en-GB" sz="1400" dirty="0" smtClean="0"/>
              <a:t>With </a:t>
            </a:r>
            <a:r>
              <a:rPr lang="en-GB" sz="1400" dirty="0"/>
              <a:t>thanks to John </a:t>
            </a:r>
            <a:r>
              <a:rPr lang="en-GB" sz="1400" dirty="0" err="1"/>
              <a:t>Blissett</a:t>
            </a:r>
            <a:r>
              <a:rPr lang="en-GB" sz="1400" dirty="0"/>
              <a:t>, Willetts Safaris</a:t>
            </a:r>
          </a:p>
          <a:p>
            <a:r>
              <a:rPr lang="en-GB" sz="1400" dirty="0"/>
              <a:t>http://www.willetts-safaris.co.uk/</a:t>
            </a:r>
          </a:p>
          <a:p>
            <a:endParaRPr lang="en-GB" dirty="0" smtClean="0"/>
          </a:p>
        </p:txBody>
      </p:sp>
      <p:pic>
        <p:nvPicPr>
          <p:cNvPr id="1026" name="Picture 2" descr="http://upload.wikimedia.org/wikipedia/commons/thumb/4/4e/Flag_of_Uganda.svg/900px-Flag_of_Ugand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59" y="90672"/>
            <a:ext cx="3493787" cy="23291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wende.matotoya.net/wp-content/uploads/2012/12/Kenya-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8541" y="78105"/>
            <a:ext cx="3518500" cy="2341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560173" y="3912973"/>
            <a:ext cx="2223298" cy="1856216"/>
          </a:xfrm>
          <a:prstGeom prst="rect">
            <a:avLst/>
          </a:prstGeom>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4179" y="3431399"/>
            <a:ext cx="1947605" cy="257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165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447" y="171450"/>
            <a:ext cx="9146406" cy="6858000"/>
          </a:xfrm>
          <a:prstGeom prst="rect">
            <a:avLst/>
          </a:prstGeom>
        </p:spPr>
      </p:pic>
    </p:spTree>
    <p:extLst>
      <p:ext uri="{BB962C8B-B14F-4D97-AF65-F5344CB8AC3E}">
        <p14:creationId xmlns:p14="http://schemas.microsoft.com/office/powerpoint/2010/main" val="2268777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287" y="4498625"/>
            <a:ext cx="2738691" cy="1698097"/>
          </a:xfrm>
        </p:spPr>
        <p:txBody>
          <a:bodyPr/>
          <a:lstStyle/>
          <a:p>
            <a:endParaRPr lang="en-GB" dirty="0"/>
          </a:p>
        </p:txBody>
      </p:sp>
      <p:sp>
        <p:nvSpPr>
          <p:cNvPr id="3" name="Text Placeholder 2"/>
          <p:cNvSpPr>
            <a:spLocks noGrp="1"/>
          </p:cNvSpPr>
          <p:nvPr>
            <p:ph type="body" idx="1"/>
          </p:nvPr>
        </p:nvSpPr>
        <p:spPr/>
        <p:txBody>
          <a:bodyPr/>
          <a:lstStyle/>
          <a:p>
            <a:endParaRPr lang="en-GB"/>
          </a:p>
        </p:txBody>
      </p:sp>
      <p:pic>
        <p:nvPicPr>
          <p:cNvPr id="4098" name="Picture 2" descr="https://lh3.googleusercontent.com/HVS4qf3XjUx_ebZtwGcwJh_I4mtTjfZEsIKXSN2OBi6EvM0LUz85eWdofpwXf1g9NxkOwa1CosMb318f5MNSoHA1gz6M3HBEiXvHRVCiiimYGOFlJqLdKPDqlY6RdOk0iIP1955ABXufTqPt0tb8EarPwl1dHGQkePes5lTn8wqJ3ZL_b079u4RhroRF54qJi9G9qYb_1ImdeQGmewVmrPQrcuIgkHyT0Y0XpvJ_2tSjOXMyBAM23psTsntowROiGQw0KzpvXfpqtB0M4NOZo3CT2jGJLMhgex43bMa43njDjnxUtRno1Ub3nzi-nw-63z9OVVwgka7jHUUIrwTFJunnQjvRfbIdeygbL9NvlE2_H7zvJT51dt11riMsnqy0Y-BWH7Xb8yXeRGFNU9Lc1e1aG3O7-G5FoOva59ZVqHDAByPuhejJA_vLcOZ_Q5fPGtZScok7r16uhbEoBoC0KBlB8KfvGRyMJZtFpfOLD2z_wqGT8eRkcctokbnr69DmDzDFr3Ojf8j-yx_zDPnUWzUy_riiMDorY8jUFGTYKkYSwdA8WPaj43DKd8jkyvgztNTI6JjMMI7rwfvAikDEjjFqHzGdzS_7-S1hs35HgVM4B1Uq=w1267-h950-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200" y="0"/>
            <a:ext cx="7183604" cy="53862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h3.googleusercontent.com/FJ2S9eJZlglToc-ugwQkS6P8c_EnLpKzmGUHSzGe0ya6dy0ES-UYNi-Ct0Kjjx2K47JlyBG6aMfWWf5l3fwjZtBCy9Hfszp7ttTqXzzjT5uEIWNDMse6E0NItz_26fKXXEAidjaRR6EHY4gG9BOtcdzUzYu_iT3LpBt8-XTd5usNiHvqjmzWBtjo-wwOMLT6k4XxdtxfYucFe40ZmlTQ2z2bRBbdq370hHkPDgPq3fWg01IeWLyNQMeUKX_YIrk6ZBg603MLDwHlMPMUfL0M_Dlho5BXKvWFtfY-WqeqBN12o61eLemT2LpXUtF9x4sJf8cS5-ARjnskfe8b17zuKAnoGC19no7OVOooKK0_Yrf8xHW23RAHsyYICaUxeQcAE7gbIDn1Q9NH7ffUELNAll4xmWANtb_1m-7TNopZwXT7fGRzxP5kjN-OAEyHu-TQ8PtxZkIcyVQnJ50Kq_qZzydi45MMfzFKxWeFbYEerZ7ChVpKQ2fKJ0TNQ9W41U2B1F_LMaxNMsSlVa9AR2zYehjrKgzVfe72K2tQ-MUG7bv-W1YJWONFvxdqK5tFaPbrwHBrmAGU2cJuxhhGwhTwAAPIvk5WsHCsUX-arng005Uh6Z0x=w1267-h950-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54" y="2274749"/>
            <a:ext cx="5931896" cy="44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988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8030" y="3185508"/>
            <a:ext cx="5916677" cy="1261079"/>
          </a:xfrm>
        </p:spPr>
        <p:txBody>
          <a:bodyPr/>
          <a:lstStyle/>
          <a:p>
            <a:endParaRPr lang="en-GB" dirty="0"/>
          </a:p>
        </p:txBody>
      </p:sp>
      <p:sp>
        <p:nvSpPr>
          <p:cNvPr id="3" name="Text Placeholder 2"/>
          <p:cNvSpPr>
            <a:spLocks noGrp="1"/>
          </p:cNvSpPr>
          <p:nvPr>
            <p:ph type="body" idx="1"/>
          </p:nvPr>
        </p:nvSpPr>
        <p:spPr>
          <a:xfrm>
            <a:off x="831850" y="4278075"/>
            <a:ext cx="10515600" cy="2579925"/>
          </a:xfrm>
        </p:spPr>
        <p:txBody>
          <a:bodyPr>
            <a:normAutofit/>
          </a:bodyPr>
          <a:lstStyle/>
          <a:p>
            <a:r>
              <a:rPr lang="en-GB" b="1" dirty="0">
                <a:solidFill>
                  <a:schemeClr val="tx1"/>
                </a:solidFill>
              </a:rPr>
              <a:t>Working with the </a:t>
            </a:r>
            <a:r>
              <a:rPr lang="en-GB" b="1" dirty="0" err="1">
                <a:solidFill>
                  <a:schemeClr val="tx1"/>
                </a:solidFill>
              </a:rPr>
              <a:t>Maasai</a:t>
            </a:r>
            <a:r>
              <a:rPr lang="en-GB" b="1" dirty="0">
                <a:solidFill>
                  <a:schemeClr val="tx1"/>
                </a:solidFill>
              </a:rPr>
              <a:t> to help build the road made me realise just how difficult it is for labour workers in Kenya as the work was extremely tiring especially because of the blazing hot sun. </a:t>
            </a:r>
          </a:p>
          <a:p>
            <a:r>
              <a:rPr lang="en-GB" b="1" dirty="0">
                <a:solidFill>
                  <a:schemeClr val="tx1"/>
                </a:solidFill>
              </a:rPr>
              <a:t>When we tried to buy and cook a meal with the wages of a typical labourer in Kibera, we began to truly appreciate what a challenging task it is. This was without taking into account money for we didn’t housing bills, water, school fees etc. This reinforced how lucky our lives are in the UK.</a:t>
            </a:r>
          </a:p>
          <a:p>
            <a:endParaRPr lang="en-GB" dirty="0"/>
          </a:p>
        </p:txBody>
      </p:sp>
      <p:pic>
        <p:nvPicPr>
          <p:cNvPr id="8194" name="Picture 2" descr="https://lh3.googleusercontent.com/leGVq8HdSPeB3fscToWi9p-WgeNmohiwXVeucaOc2Q-K4Y_YF_jY_PeUfV0C1zY8vNTJUSgYq5XxItnR1T1QCqf9G0fOtOlz577waigWTuigkgXUewYbHuk4bNArkNqxk9PzmI_JPQGy9DnEy51iStNQJ5qceNBgb_kmLA8GNuAEmevgzJQurvAAcbUMxjuXTq38WHZlI48ARTRyTOkUOGopaesi8BFYXgR2oNUNUjDvKi9rfpkrh8iPYWCJtY7xt-cvYKRdCTS8td26VAVRA5bvA3KZOy5OtU3_Svjj0MJXxncs9yM9kDOqHf0q9A8J1UHE8pp3Yy_DK0Svu20C71nrKDKk_jc6gfrHovwU1Ao0nCJMvQdxoV-9tl4-92atX2RrqTseGJ1JxUEIB3QRgflZm0Sb1YU3HcsE1SJGafpMVAzDj_WllnRbINJ_fB0H0V03GB-TjpdEYYjAs1CgQlTGrZav-Mi0yw1ZWgb01yUF8d-v7gVQPGHdOr8LIhLCLVXYdEBu_yliX736D03QVcrkX2xLvj3E_HKdExc_v4xntRDiEdW5uFkyBiaQ0Qaqy7ZMWv7Xg1-se8MkMhvBF5aQeorm4T-6s_Tqiniv44pJiUIr=w1267-h950-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3269"/>
            <a:ext cx="6664659" cy="499717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z81PZ0nxpdM5OvxcxaNv19nhHwNv-3f29_Z2isj3WhXX35k1qowNphTlnGedNaRgkFXYr8DBo5G5sAyyS5sNl7evuvpgH1IrOmBj9AtapSIYpbWg9AtBEBNCSvDgpupUZ5HDSRkXpRdpxMSh_8r6KZxUxfPC8TefTFb3U0_gFfUmWbq6OvumBMz2aROI-8Q1T8cc04KyEsQ6o_tqckV1MEmNLUKPc5WBtfoedwbmYrO0__RZa3Lz8Y1zW-JhuBDtxpN0LFcquTBatG7TcKG6xzs2Rhz-VAJLfXcAbyANwF2n9xBYZFLx60lxiTVPHhYshKhY9C4XiHUgwmEK3hfUF3ACJgdCZ44H4q9XSTmK_4kBOABDiHdgAdRdPmUKSg-RDoRoahQX5pqD8KPzhp34lbwmZm_hbdToqEXSa2rE47DO6dIlnweTJqUTD4aYpz0Xezxbm4fyH-5BDeVoMLyGGWTko-SdH84alGCV9Rp-6J-SXewqKi54t34QebRqVqtM8OU94wCUNdhqnTFYn0iUdAXg9WUsbs1R9qnNmB-dQsNDkGr3DXLVZlbfoRVkCBc7EZhxpmLatUythLD2a4hjTnZ2iHThA1iPhpD2gIvKBICOa7Kv=w1267-h950-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246" y="-907434"/>
            <a:ext cx="6790244" cy="509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25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5" name="Content Placeholder 4"/>
          <p:cNvSpPr>
            <a:spLocks noGrp="1"/>
          </p:cNvSpPr>
          <p:nvPr>
            <p:ph idx="1"/>
          </p:nvPr>
        </p:nvSpPr>
        <p:spPr/>
        <p:txBody>
          <a:bodyPr/>
          <a:lstStyle/>
          <a:p>
            <a:endParaRPr lang="en-GB" dirty="0"/>
          </a:p>
        </p:txBody>
      </p:sp>
      <p:sp>
        <p:nvSpPr>
          <p:cNvPr id="6" name="Text Placeholder 5"/>
          <p:cNvSpPr>
            <a:spLocks noGrp="1"/>
          </p:cNvSpPr>
          <p:nvPr>
            <p:ph type="body" sz="half" idx="2"/>
          </p:nvPr>
        </p:nvSpPr>
        <p:spPr>
          <a:xfrm>
            <a:off x="839788" y="457200"/>
            <a:ext cx="3932237" cy="5411788"/>
          </a:xfrm>
        </p:spPr>
        <p:txBody>
          <a:bodyPr>
            <a:normAutofit lnSpcReduction="10000"/>
          </a:bodyPr>
          <a:lstStyle/>
          <a:p>
            <a:r>
              <a:rPr lang="en-GB" sz="2400" dirty="0"/>
              <a:t>We are constantly told to be grateful for everything we have, but I have never truly appreciated how fortunate I am until this trip. It proves that material possessions are not important. The trip was emotionally draining, yet equally as rewarding. We all felt pushed in different ways such as learning to appreciate what we have, trying new foods and being away from our families and away from the world news for so long – it felt strange yet sometimes quite nice to be cut off from the outer world. </a:t>
            </a:r>
          </a:p>
          <a:p>
            <a:endParaRPr lang="en-GB" dirty="0"/>
          </a:p>
        </p:txBody>
      </p:sp>
      <p:pic>
        <p:nvPicPr>
          <p:cNvPr id="9218" name="Picture 2" descr="https://lh3.googleusercontent.com/rd1wowZ45GlYuWk1pmYPQlC8FLGXj6ewhlQSeNFVgdicKN9-0JxGuKPNXAftyiGJdkqvYxceIJxrOBDWA0eZDmYGzVvLFH_IwDY-o4V7gkdpSltAEriHl1suI_YlxQ7clB-0B5dfe-MxHqk7Ubh1IFAmIAInac0Hsklr6patOd-44oHabcEFHVLQzwCMGZtVk7u3Xur-_KQ8XKaFHtWhc4uKLl5gFmzhODBmhWQH5vFicd5sKIomEWIEHAXiLgeKGlXTNoQs4WF9-wZiNGgaLDhyXcacrPBYbxzSfOFfsdN42giES0xHy_C3v-Knl42XTVxp7uoMJNza5gVchqnV0StlhLX23eN5tL1V26scmv513jgz0671bIxahXDT58tFzOC4TLM72tK5DtGvnu0EUP9ENCD5rjf4XNo4GoFmDOA3cJBJix4UfNZc2wRIB9BKP0PcFS4anQ2KaA2rX_ViGT2xinF1psQpOWxgIlwOpkw9pIKMyn-E9dYnYvzyzMBUzq1bUuLtWXHXhXXA0SVNtpEaHNnGnPzkC1O1UsdVWIy3p2xWq5zw7H-MNZerPO5Pdx8P6TE6eeEOFR9txCrI5VZ2ScNrQ_bJXQfuxYyTmIZGNQ_n=w713-h950-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046" y="664690"/>
            <a:ext cx="3900484" cy="520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726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ext Placeholder 3"/>
          <p:cNvSpPr>
            <a:spLocks noGrp="1"/>
          </p:cNvSpPr>
          <p:nvPr>
            <p:ph type="body" sz="half" idx="2"/>
          </p:nvPr>
        </p:nvSpPr>
        <p:spPr/>
        <p:txBody>
          <a:bodyPr/>
          <a:lstStyle/>
          <a:p>
            <a:endParaRPr lang="en-GB"/>
          </a:p>
        </p:txBody>
      </p:sp>
      <p:pic>
        <p:nvPicPr>
          <p:cNvPr id="14338" name="Picture 2" descr="https://lh3.googleusercontent.com/y_sWDk1hCs3CY8TPTArEdwQUln842PQURZNMgav9pk-Pi7dIyj5AnePeEeEduRaMwnb-Wadcu7QC0PhLSxoPyQa4UzABqu3zXgZTLi4fQwOzsoMZ_4nG04ktI7wc89MvGhpH7YgWZ5tyTOXxfo7XVtd-rUTOGft7mCV5IkyaeuaI1E1NogJyNQgcfciUUQPvf-8DMAD-Wsx-TJDEf3bvfdjvpcXot-pDKDDEHpJ57cUfFBWNJ-90E5cL0de5dBEXSo4Acvz8-mO9kWt7pb5docyyLSgJfhHfGIu5H8RpGAuBvxBseokl9vvQ2eIg6LzYSOR28inT1GosDCblQBEiHUMWN8uw4jbHlB7zoLD9JGxL_bDJ5aqJ5RJhbVM3MFAeI2lGoF2CrE-jijaOD_8StWV6Dr7hvfUiywit2ItJejDgW_Eq-AuvApJBnS4XJzwcs8FUvenQd6ha-uf3HqKYELW48bCo3Fiu6qs_z94quUTucfdiR0QzNcQEKKUm99skit8NIaL6IM-EE_Baa2tNo2pcz_J-iS3LgtDZt8RXHwDHF-yj9zvadiKK2voRg1FJzAmBErWIanZp6vWVVStifxwoKxSRFNSwaHMyuEy_1BJEsZKa=w1267-h950-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248" y="171191"/>
            <a:ext cx="8677072" cy="650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238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lh3.googleusercontent.com/LhnY_uCDvCfTFi_8BQa84k5tJ76pB6zUNrVVFQw9BVqE2nmSyYRUCmSvqVMkf-e_f-8PyaxYqFrD1cPkagGK-JsPagerIiy1hZddeedX5hjlshmrqDXlZrTBID6RoYsOMj7wq7FBij7faf0gCSUwFx-YWH7AKqHltAOqAhR9RQqx7kFJEzgBUogWcQMtefjo2PSPDl9dBhBnKv7vMicgfz3wdNdh2h_P1buiMGMoLm_zuM6jgtF0bJYDBc8M3MYkBRw5pBcq4k5cg-LLilFHO-KHC27_Xb7GmEtOdZimxNT_o5vUzQP2DxE8URglzUUDGea_RRJRMUNXD9fyTZKlo20zb81yFalmSDhN7PXohYUtF76ff0B2KJKG9rlKTYycCVEcWYzNymWL6_3PsWFcM1a2fQavhGSXhmsCDCBpTAk3nYTGy4xJ6MKBsMG2Hzyc0KcW6hv4WLWcaczoo3BZvvErsrnDxArijHULiyzcDBfBZKcWzqfyut6UsDWf40oqF5f07DSs8k-AeQc7nA37iaoxjX-HGinoBt7NTWI4gHt3jBtXX9F1aYK8gADUNinCK2V164DPSGVdYapIXLtauDBQoo_R35YlA0jwvXwVqLWmzDb2=w1215-h911-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869" y="133350"/>
            <a:ext cx="7926974"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831850" y="4589463"/>
            <a:ext cx="10515600" cy="2097087"/>
          </a:xfrm>
        </p:spPr>
        <p:txBody>
          <a:bodyPr>
            <a:normAutofit lnSpcReduction="10000"/>
          </a:bodyPr>
          <a:lstStyle/>
          <a:p>
            <a:endParaRPr lang="en-GB" dirty="0" smtClean="0"/>
          </a:p>
          <a:p>
            <a:endParaRPr lang="en-GB" dirty="0"/>
          </a:p>
          <a:p>
            <a:endParaRPr lang="en-GB" dirty="0" smtClean="0"/>
          </a:p>
          <a:p>
            <a:endParaRPr lang="en-GB" dirty="0" smtClean="0"/>
          </a:p>
          <a:p>
            <a:r>
              <a:rPr lang="en-GB" dirty="0" smtClean="0">
                <a:solidFill>
                  <a:srgbClr val="FF0000"/>
                </a:solidFill>
              </a:rPr>
              <a:t>	Prayer,  reflection and sharing in such a beautiful landscape</a:t>
            </a:r>
            <a:endParaRPr lang="en-GB" dirty="0">
              <a:solidFill>
                <a:srgbClr val="FF0000"/>
              </a:solidFill>
            </a:endParaRPr>
          </a:p>
        </p:txBody>
      </p:sp>
    </p:spTree>
    <p:extLst>
      <p:ext uri="{BB962C8B-B14F-4D97-AF65-F5344CB8AC3E}">
        <p14:creationId xmlns:p14="http://schemas.microsoft.com/office/powerpoint/2010/main" val="3538478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normAutofit/>
          </a:bodyPr>
          <a:lstStyle/>
          <a:p>
            <a:r>
              <a:rPr lang="en-GB" dirty="0" smtClean="0"/>
              <a:t>                       </a:t>
            </a:r>
          </a:p>
          <a:p>
            <a:endParaRPr lang="en-GB" dirty="0" smtClean="0"/>
          </a:p>
          <a:p>
            <a:r>
              <a:rPr lang="en-GB" sz="2200" dirty="0" smtClean="0">
                <a:solidFill>
                  <a:srgbClr val="FF0000"/>
                </a:solidFill>
              </a:rPr>
              <a:t>The group with </a:t>
            </a:r>
            <a:r>
              <a:rPr lang="en-GB" sz="2200" dirty="0" err="1" smtClean="0">
                <a:solidFill>
                  <a:srgbClr val="FF0000"/>
                </a:solidFill>
              </a:rPr>
              <a:t>Sr</a:t>
            </a:r>
            <a:r>
              <a:rPr lang="en-GB" sz="2200" dirty="0" smtClean="0">
                <a:solidFill>
                  <a:srgbClr val="FF0000"/>
                </a:solidFill>
              </a:rPr>
              <a:t> Lucy </a:t>
            </a:r>
            <a:r>
              <a:rPr lang="en-GB" sz="2200" dirty="0" err="1" smtClean="0">
                <a:solidFill>
                  <a:srgbClr val="FF0000"/>
                </a:solidFill>
              </a:rPr>
              <a:t>Toror</a:t>
            </a:r>
            <a:r>
              <a:rPr lang="en-GB" sz="2200" dirty="0" smtClean="0">
                <a:solidFill>
                  <a:srgbClr val="FF0000"/>
                </a:solidFill>
              </a:rPr>
              <a:t> RSCJ and some of the staff</a:t>
            </a:r>
          </a:p>
        </p:txBody>
      </p:sp>
      <p:pic>
        <p:nvPicPr>
          <p:cNvPr id="7" name="Picture 2" descr="https://lh3.googleusercontent.com/jQ1d3nxm4MaTWm-gt-pnFXywNBJMWNW1LhqvfHVJB0paql4Guy7SH-RCDrBu5EWge43sQGSUfOGjfXvFj1u1-LXDii8hXee6WyRUtkyCMd4lzFNk1UpBLY3vv1WxqNMqHcZMdvIFEJ36ZpL96Ie675q-pPC4KyRPOTdQYqrXebBlX7iYqaSIBIio7XgtYoXnqRgbJ7KRYLKpTusLhMD1GQN-J8QaJ0XnW7uztBBDa170DwDcIgslnr17quV9pzlY3dwK5QEVyoGs6oVvkXO4gyeRDi_BjBtBzfirg8kZ78JOXqi_9QspT7GJ-0pZGnWQhDk6UzOusHmca04gP0iCfGKEJsuJyD5If2gVvPkwz-fhi3tgqkr3OP_pNB1LfqjTh8O2OC4p5jxzDl7IRLbtdIlrJQjb7g8BAW5no7v6zjEZgJNcyJgSKT-caUMqFw03OzweeoTQGqvge0PJNpbPKDOunwl7iQW21A4KcAsHHXJ6sUS05NbmK4Q9IWokLkdUYV-1jjqk-P2N1X0GCRg-OfdlcCTr2wFDVHC6Igju3-u5Ldl5jOujISkR-V1x2ucgBlLElRZwZRUchJKuQyhauZFUQeBcp-oPPqWLlQrPzYI_NHU6=w706-h472-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33" y="874984"/>
            <a:ext cx="6778564" cy="45222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lh3.googleusercontent.com/iDHz1Hrj5AdMzUyxHWUUbLwEueqFk-vpHpvm4feuUZ9JnTmOQorcBuJOGQMXV_R0TwQKoLAsrEw3RaqBV6vJm3cKGz8B2HTBVumrTrwix53b9dbmKNLM5QOjpnLQP-i7-WklLF-s7rE4OQ74FdS3_1LQUcVXYci7nqNr_mct9f7hpthgDDUnk5-ms20FGUEZedQgxnFY9kGkHoo_nYPGbfEKDkrKXoXkwxHO84I8OK80ECH2CVNcmV9SzAj5lN4OdFJZzU6JuMFPRtc15uqpblsx-eC2g6ITnLc62KoT3s6YBvHecx88WGF9DNZSL5ToH7EodKcclJCH1jrysCNi0dalU80iNpMIiCR6CjwNLRgk47mDXfk0u-KRLFhpJmnP_JB7HfKyMFRj9NPVyHWKiqRUZyMy3eE_uP8hf0KIHSJarL0wACOBhRmlZ-iRWIUzaHQYi6tP1VjfINb-RhYhT0pyVAie6WTZZV9-RWF5sMRq_AybK_L4LqTfCXrL94QOhLW2ekVlUUN3HvS0CZlFTa048ZlC2v1DTHxq6h4gBC6KUfOTfQZMZf1-72eCMuhkQ8QoGJMPstu9YFzLuv3YORW-HjWyN0AE1Wx98_u4ciTrdDYA=w706-h530-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321" y="98854"/>
            <a:ext cx="4993728" cy="37488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1019" y="4056513"/>
            <a:ext cx="3422348" cy="2566086"/>
          </a:xfrm>
          <a:prstGeom prst="rect">
            <a:avLst/>
          </a:prstGeom>
        </p:spPr>
      </p:pic>
    </p:spTree>
    <p:extLst>
      <p:ext uri="{BB962C8B-B14F-4D97-AF65-F5344CB8AC3E}">
        <p14:creationId xmlns:p14="http://schemas.microsoft.com/office/powerpoint/2010/main" val="448577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4027488"/>
            <a:ext cx="10515600" cy="2413000"/>
          </a:xfrm>
        </p:spPr>
        <p:txBody>
          <a:bodyPr>
            <a:normAutofit fontScale="92500" lnSpcReduction="10000"/>
          </a:bodyPr>
          <a:lstStyle/>
          <a:p>
            <a:pPr marL="0" indent="0">
              <a:buNone/>
            </a:pPr>
            <a:r>
              <a:rPr lang="en-GB" sz="3200" dirty="0">
                <a:solidFill>
                  <a:schemeClr val="tx1"/>
                </a:solidFill>
              </a:rPr>
              <a:t>Nothing could have prepared us for the drive through Kibera to the primary school; </a:t>
            </a:r>
            <a:r>
              <a:rPr lang="en-GB" sz="3200" dirty="0" smtClean="0">
                <a:solidFill>
                  <a:schemeClr val="tx1"/>
                </a:solidFill>
              </a:rPr>
              <a:t>it </a:t>
            </a:r>
            <a:r>
              <a:rPr lang="en-GB" sz="3200" dirty="0">
                <a:solidFill>
                  <a:schemeClr val="tx1"/>
                </a:solidFill>
              </a:rPr>
              <a:t>definitely has to be one of the most shocking moments of the whole trip. It was upsetting seeing the conditions these people live in, no photo on the internet or documentary could compare to actually seeing it in person. It made us feel </a:t>
            </a:r>
            <a:r>
              <a:rPr lang="en-GB" sz="3200" dirty="0" smtClean="0">
                <a:solidFill>
                  <a:schemeClr val="tx1"/>
                </a:solidFill>
              </a:rPr>
              <a:t>angry </a:t>
            </a:r>
            <a:r>
              <a:rPr lang="en-GB" sz="3200" dirty="0">
                <a:solidFill>
                  <a:schemeClr val="tx1"/>
                </a:solidFill>
              </a:rPr>
              <a:t>that people have to live this way. It is extremely unfair.</a:t>
            </a:r>
          </a:p>
          <a:p>
            <a:endParaRPr lang="en-GB" dirty="0"/>
          </a:p>
        </p:txBody>
      </p:sp>
      <p:pic>
        <p:nvPicPr>
          <p:cNvPr id="6146" name="Picture 2" descr="https://lh3.googleusercontent.com/b_GGbKpl14ChBqVJuZjTZpFnSLuhcdBcQQvf_a27r7AGo_Vz0aEulOuzSAIMLZ08N8OnjACO--GD9snReN-2QTdMI4GK6II62ozKQZgV04U8KY1mzeUjMX0cUGIcFbkiTFAS3-RtjI3UFq7i08gVWbKGynUNDm38xIHt1TjKYF65lQ8sIQuAvnCAm3BpRHpHcwNHpJ5ROr2SA2XxgNmnwWyDq4MxNBmMasmteY3GqzV5TguHXyYu0AVu0cexnRZG9gHL5FlfDth4hOVeoS9a4Wxetf7MEsAeRLzjsQ3pdtL2EICJ7cCrF0jzoHAHPPjmGa3QtGBFjOvWvG3nJrsz9CI0IHVsIzJLmiVKcLrEBzwlNOc4TUWnpZPzbrBZ2lFPFzDbRE_ZOP0Df2wY72qIXh1rZQ9NzbgqA1HvlXSpsutrqX9KENN6aW2_C1_6ZXz3CCD75oPZ-nELyjBtxDUQwnXxgF3UV2sFiwdeGYgpXplilyHY0B0At_XrpJ8JwCt5oYqrQrVCENBQENRpAVhr-vrKOnA-t7PkriLJgZIOwLZHU50Q0D6wlXn0tkZK63b3Ws-qPbFyRZMD9jrJBkWTtcCicZYYaXeh7VpE1Zo3R6UMOC4z=w1267-h950-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972" y="-358865"/>
            <a:ext cx="5629139" cy="422074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3.googleusercontent.com/hHHGpUDczfAXW3Yc6-eb1oEaAwCKgiVLhaCr6NpbqxnOpSBRtkjWblD8ih9vnHpt_-YsAT86ePkXNyTQO96n5rVfbzAlq88WpdAoLhpMmoGil-ge-VRrmP6a7UXRAwyLhlDQaurK-6eSSh-T3vzxCK0OmbnWKya1s87EvjkgcbVS3kb-UHF9sLa8t8z9EGZSZG7OC-S4CV1PXPOPEXSPuuhMHR02k3FIv3NI6-K_QThi4w-5Vi_U0e1HDD_0ik5ZxRfyygbdj956660j79zPAKCA2nq_I_uBfQiURHY5b-wEmlFoVc5JmiVBzlICR9bdhjhvul2565roTRjA-IxTRCO3F3qjLg0eIsQdLGoCbdowyPbwC23HjVD0VzXLciDZ39S-AO08Y-qvsrwQf6ApKgrsP4hmvgPwI4-rsL8Wz19pU6lkJk_EUCrZ8yz0xFmp1ZOukpdTdgv4MH_6K09SQByqArv0yylPxvlmF3tT6P7ZmB9I9O8kAoIN7KQTmPxZWfnUpG2j09ScKjqwdUxS2wDVRjpUcLAWUIWA3uP6GNHkjsdgveqTNLJ8VqdBCmX00fawRdyNsCAFEBv6YsQKtL7h_oSPgdqa7DNneYPFJ72r9aYZ=w1267-h950-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69" y="-563143"/>
            <a:ext cx="5901581" cy="442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846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5098" y="457200"/>
            <a:ext cx="4596927" cy="865762"/>
          </a:xfrm>
        </p:spPr>
        <p:txBody>
          <a:bodyPr>
            <a:normAutofit/>
          </a:bodyPr>
          <a:lstStyle/>
          <a:p>
            <a:r>
              <a:rPr lang="en-GB" sz="4400" b="1" dirty="0" smtClean="0">
                <a:solidFill>
                  <a:srgbClr val="FF0000"/>
                </a:solidFill>
              </a:rPr>
              <a:t>Being in school</a:t>
            </a:r>
            <a:endParaRPr lang="en-GB" sz="4400" b="1" dirty="0">
              <a:solidFill>
                <a:srgbClr val="FF0000"/>
              </a:solidFill>
            </a:endParaRPr>
          </a:p>
        </p:txBody>
      </p:sp>
      <p:sp>
        <p:nvSpPr>
          <p:cNvPr id="10" name="Text Placeholder 9"/>
          <p:cNvSpPr>
            <a:spLocks noGrp="1"/>
          </p:cNvSpPr>
          <p:nvPr>
            <p:ph type="body" sz="half" idx="2"/>
          </p:nvPr>
        </p:nvSpPr>
        <p:spPr>
          <a:xfrm>
            <a:off x="175098" y="1322962"/>
            <a:ext cx="4596927" cy="3579778"/>
          </a:xfrm>
        </p:spPr>
        <p:txBody>
          <a:bodyPr>
            <a:noAutofit/>
          </a:bodyPr>
          <a:lstStyle/>
          <a:p>
            <a:r>
              <a:rPr lang="en-GB" sz="3600" dirty="0"/>
              <a:t>The sense of school community was very strong which was nice to see. Moreover, the teachers were very driven to help the students.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3425" y="3385226"/>
            <a:ext cx="4987228" cy="3740421"/>
          </a:xfrm>
          <a:prstGeom prst="rect">
            <a:avLst/>
          </a:prstGeom>
        </p:spPr>
      </p:pic>
      <p:pic>
        <p:nvPicPr>
          <p:cNvPr id="13" name="Picture Placeholder 10"/>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518" r="2518"/>
          <a:stretch>
            <a:fillRect/>
          </a:stretch>
        </p:blipFill>
        <p:spPr>
          <a:xfrm>
            <a:off x="6709711" y="-277262"/>
            <a:ext cx="5482289" cy="4328865"/>
          </a:xfrm>
        </p:spPr>
      </p:pic>
    </p:spTree>
    <p:extLst>
      <p:ext uri="{BB962C8B-B14F-4D97-AF65-F5344CB8AC3E}">
        <p14:creationId xmlns:p14="http://schemas.microsoft.com/office/powerpoint/2010/main" val="2203311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4157" y="3141139"/>
            <a:ext cx="4526345" cy="686769"/>
          </a:xfrm>
        </p:spPr>
        <p:txBody>
          <a:bodyPr>
            <a:normAutofit fontScale="90000"/>
          </a:bodyPr>
          <a:lstStyle/>
          <a:p>
            <a:endParaRPr lang="en-GB" dirty="0"/>
          </a:p>
        </p:txBody>
      </p:sp>
      <p:sp>
        <p:nvSpPr>
          <p:cNvPr id="3" name="Text Placeholder 2"/>
          <p:cNvSpPr>
            <a:spLocks noGrp="1"/>
          </p:cNvSpPr>
          <p:nvPr>
            <p:ph type="body" idx="1"/>
          </p:nvPr>
        </p:nvSpPr>
        <p:spPr>
          <a:xfrm>
            <a:off x="831850" y="4280170"/>
            <a:ext cx="10515600" cy="2295727"/>
          </a:xfrm>
        </p:spPr>
        <p:txBody>
          <a:bodyPr>
            <a:noAutofit/>
          </a:bodyPr>
          <a:lstStyle/>
          <a:p>
            <a:r>
              <a:rPr lang="en-GB" sz="3200" dirty="0">
                <a:solidFill>
                  <a:schemeClr val="tx1"/>
                </a:solidFill>
              </a:rPr>
              <a:t>Seeing the children </a:t>
            </a:r>
            <a:r>
              <a:rPr lang="en-GB" sz="3200" dirty="0" smtClean="0">
                <a:solidFill>
                  <a:schemeClr val="tx1"/>
                </a:solidFill>
              </a:rPr>
              <a:t>who </a:t>
            </a:r>
            <a:r>
              <a:rPr lang="en-GB" sz="3200" dirty="0">
                <a:solidFill>
                  <a:schemeClr val="tx1"/>
                </a:solidFill>
              </a:rPr>
              <a:t>were always so joyful and happy despite the fact that they live in such a poverty stricken area made me think a lot about the kids in the UK and how we don’t realise just how lucky we are to have access to education so easily.</a:t>
            </a:r>
          </a:p>
        </p:txBody>
      </p:sp>
      <p:pic>
        <p:nvPicPr>
          <p:cNvPr id="1026" name="Picture 2" descr="https://lh3.googleusercontent.com/6sVPlIipFu7Pc2Q92oPx2Hnlns9vXmsOXzYvOW9soDF7rVt5c_7FEeOCVc9joBfgUBJy0jzNRVu30VPAgQ4ONI3cIaudcuizpRlU44j8s7aIACli7pI6Ev4CzBFdYOn-_2oFCCdvPVaYCJv9PdLozhhrbcRZ9kXuwIY8_MqfoAat9a500ZNpVRa_QtoXbSPEZP8MYybFyCOIJdvROL-Qadsvp6EazZGCE64DjS-keNKXbsEP5GgyHsYOHd8VWK6dgRLYskw95ATqg77ePAhm5eVJ1y2g-jd2jr8Bob61V6nucruTDe63yEFwDgwXuC0OYmKA2cgPvDhfLAn-0TOhbzvipn5MgJNJbgLHlyYjyXxW2GFCXBjUf4r-0pSLYqYT5GcGhFMU7brHvwXyuqwp9dvVTBxFWbfozTI2XHabj5IGIkGNSPdZZOXRxyUq4SHoCBOgye1iGa3hZrxcZBYP5ZBR5nr23HCQ5tRgBzaHmztTzWtKpPCwMHhIqof1nkOYyk_0Y7ucnIoByka6_Nfjgt5T_k3Sge15AccCA8Xn2QPy0IqAgFhdp5Arq4X2sQriw0rm7ZmXjghu6OCCmhRfONFO2ho0_MIOWrDS6L06fZ9EMC9Q=w1267-h950-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97" y="159086"/>
            <a:ext cx="5194637" cy="38949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w9rwMpOhNES_bCIOwdog4cvCUDj533znzYFzXtu-Cs2VZoKiNPBQadS8QOZWRGjCxM_M2f5lQQRn0tdAI99YoQ25FG4CXzh8Um5FiJPcAWEnhvJzamqqu7qTs1pylKSlyrNg9Pi4w6ofaUSqsI9tEKj3UOWd3JGOfHHOof7aySD7058Z829LXHvyhcvlfETT2e0CjkgqYLoakQvyG-8rgZnYUj67cRT2Z5LSmQD7CDvqo6XPOUh9exZDty8gf641ioCNfm0h4WlwUMYB__oQfMdJFfXjCpViUAwrwXj6XIxK19KyuwY2efCJviKdnXJxY6517w6yblCwAHhcWLmgda2-PJ13zbFQh7dmWWWwk8o9a_9LKohIhyuqkJHwP0KvPVG0q5Z9ozIMpludB80z7VrEsZ6gol2j1r1EcKvDnn6rbWP7lYBa1kw3YJkFWOckcq0G7euAMikY96yqscjRcJMjmRR7S8RTp4BZl6DBQA5qpS7Kwhqf9szuVLu3Y3Y1dVqJQAzeuozXWgZ3nGGUJ3Xa3k03VNt4GckwVWp6fIGEnYOSqa_gH-RnOw0nl2Q0_QSBvEkrZV1bgGi_HQ2fpU0XJBxb3nrzAjIjz26gZDHVYSdK=w1267-h950-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186" y="-948231"/>
            <a:ext cx="6671447" cy="5002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643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5194569"/>
            <a:ext cx="10515600" cy="1361873"/>
          </a:xfrm>
        </p:spPr>
        <p:txBody>
          <a:bodyPr/>
          <a:lstStyle/>
          <a:p>
            <a:r>
              <a:rPr lang="en-GB" sz="3600" dirty="0">
                <a:solidFill>
                  <a:schemeClr val="tx1"/>
                </a:solidFill>
              </a:rPr>
              <a:t>In Kibera most of the children have to be lucky enough to get a sponsor just to complete their education.</a:t>
            </a:r>
          </a:p>
          <a:p>
            <a:endParaRPr lang="en-GB" dirty="0"/>
          </a:p>
        </p:txBody>
      </p:sp>
      <p:pic>
        <p:nvPicPr>
          <p:cNvPr id="2052" name="Picture 4" descr="https://lh3.googleusercontent.com/cc_ct2yoQ1K6rF92r53bUe-dIJ5m9BnMGuUbArVV3GIOH4QI8fq8hVCgAz7zRCQTfW615di7hCGVzhXvlRnfvUxbnlUpoZrLOa-2Xh15_MxH7UDRx2p_M382BNAczSLrtRfrHIjI0EyI6YPcz2--JszK6i6aksWjaDQJedAZIqePPuOd0ILk3P7Z9amVwS2Z9wpzzzQBsn5ZwlKcaGlOya1wNxmiLR1vOobigIN6fdxP0D6DacsKvUA0_2iB1cJQ77aiiQTkS_wLrOIw0jlr6CZa3CXTS9HJjV8TjX2QMXZ9qtKcPhEgUsCLxKbG1yKBfD49AKBMCn7awnqImDP5vhOYs6JX7S4gXxxbU7c_L406UjtR52RB-Le4powJDwQJ7wS4En0YDxLHASIp_PFdt8vTt0uSaMbibGKNftEZwvWLM7EM_wdnUqtTJMK4UMVzStaNYIxgX_XRcVzlT04Xc4oAVvXK0zVM0sqSusZx83ykm7IWUs9ZJxC4t7J908E2WnbabF9FDxDNVuU8UpUPCYAOnhGtz4l8hcfOr3ShfPhYp-l1roJc4JSR41jr47zFZzGF5AiRxiSra8-pi8KE4e4Y2oNtEmQFvE9QjjxM8tVG55-a=w1267-h950-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238" y="-1401229"/>
            <a:ext cx="8579796" cy="643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592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200" dirty="0" smtClean="0"/>
              <a:t>After Nairobi we travelled to </a:t>
            </a:r>
            <a:r>
              <a:rPr lang="en-GB" sz="1200" dirty="0" err="1" smtClean="0"/>
              <a:t>Masai</a:t>
            </a:r>
            <a:r>
              <a:rPr lang="en-GB" sz="1200" dirty="0" smtClean="0"/>
              <a:t> land. One of the first stops was to a school for victims of FGM; then we camped near a </a:t>
            </a:r>
            <a:r>
              <a:rPr lang="en-GB" sz="1200" dirty="0" err="1" smtClean="0"/>
              <a:t>Masai</a:t>
            </a:r>
            <a:r>
              <a:rPr lang="en-GB" sz="1200" dirty="0" smtClean="0"/>
              <a:t> village whose people welcomed us warmly and were lucky to have a couple of days safari in the </a:t>
            </a:r>
            <a:r>
              <a:rPr lang="en-GB" sz="1200" dirty="0" err="1" smtClean="0"/>
              <a:t>Masai</a:t>
            </a:r>
            <a:r>
              <a:rPr lang="en-GB" sz="1200" dirty="0" smtClean="0"/>
              <a:t> Mara. Many thanks to Willetts Safaris for introducing us to these new friends and their home land</a:t>
            </a:r>
            <a:r>
              <a:rPr lang="en-GB" sz="2000" dirty="0" smtClean="0"/>
              <a:t>.</a:t>
            </a:r>
            <a:endParaRPr lang="en-GB" sz="2000" dirty="0"/>
          </a:p>
        </p:txBody>
      </p:sp>
      <p:sp>
        <p:nvSpPr>
          <p:cNvPr id="3" name="Text Placeholder 2"/>
          <p:cNvSpPr>
            <a:spLocks noGrp="1"/>
          </p:cNvSpPr>
          <p:nvPr>
            <p:ph type="body" idx="1"/>
          </p:nvPr>
        </p:nvSpPr>
        <p:spPr>
          <a:xfrm>
            <a:off x="831850" y="4725650"/>
            <a:ext cx="10515600" cy="1966980"/>
          </a:xfrm>
        </p:spPr>
        <p:txBody>
          <a:bodyPr>
            <a:normAutofit lnSpcReduction="10000"/>
          </a:bodyPr>
          <a:lstStyle/>
          <a:p>
            <a:r>
              <a:rPr lang="en-GB" b="1" dirty="0" smtClean="0">
                <a:solidFill>
                  <a:schemeClr val="tx1"/>
                </a:solidFill>
              </a:rPr>
              <a:t>It </a:t>
            </a:r>
            <a:r>
              <a:rPr lang="en-GB" b="1" dirty="0">
                <a:solidFill>
                  <a:schemeClr val="tx1"/>
                </a:solidFill>
              </a:rPr>
              <a:t>was definitely a real eye-opener to meet </a:t>
            </a:r>
            <a:r>
              <a:rPr lang="en-GB" b="1" dirty="0" smtClean="0">
                <a:solidFill>
                  <a:schemeClr val="tx1"/>
                </a:solidFill>
              </a:rPr>
              <a:t>Helen (the head teacher) </a:t>
            </a:r>
            <a:r>
              <a:rPr lang="en-GB" b="1" dirty="0">
                <a:solidFill>
                  <a:schemeClr val="tx1"/>
                </a:solidFill>
              </a:rPr>
              <a:t>and hear about her life. It made us realise just how lucky we are to be 18 years old and to not be a victim of FGM, or be married with children and without an education. However, it was amazing to see Helen brave and willing to stand up for young girls who cannot stand up for themselves. The students were stunned to hear how fortunate we are to not be victims of FGM. </a:t>
            </a:r>
          </a:p>
          <a:p>
            <a:endParaRPr lang="en-GB" dirty="0"/>
          </a:p>
        </p:txBody>
      </p:sp>
      <p:pic>
        <p:nvPicPr>
          <p:cNvPr id="4" name="Picture 2" descr="https://scontent-lhr3-1.xx.fbcdn.net/t31.0-8/13653382_1046545428799593_4645622941384898305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0693" y="93000"/>
            <a:ext cx="5815460" cy="3876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45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a:xfrm>
            <a:off x="831850" y="4883285"/>
            <a:ext cx="10515600" cy="1974715"/>
          </a:xfrm>
        </p:spPr>
        <p:txBody>
          <a:bodyPr>
            <a:normAutofit fontScale="85000" lnSpcReduction="20000"/>
          </a:bodyPr>
          <a:lstStyle/>
          <a:p>
            <a:endParaRPr lang="en-GB" sz="3000" dirty="0" smtClean="0">
              <a:solidFill>
                <a:schemeClr val="tx1"/>
              </a:solidFill>
            </a:endParaRPr>
          </a:p>
          <a:p>
            <a:r>
              <a:rPr lang="en-GB" sz="3000" b="1" dirty="0">
                <a:solidFill>
                  <a:schemeClr val="tx1"/>
                </a:solidFill>
              </a:rPr>
              <a:t>It was so interesting learning about the </a:t>
            </a:r>
            <a:r>
              <a:rPr lang="en-GB" sz="3000" b="1" dirty="0" err="1">
                <a:solidFill>
                  <a:schemeClr val="tx1"/>
                </a:solidFill>
              </a:rPr>
              <a:t>Maasai</a:t>
            </a:r>
            <a:r>
              <a:rPr lang="en-GB" sz="3000" b="1" dirty="0">
                <a:solidFill>
                  <a:schemeClr val="tx1"/>
                </a:solidFill>
              </a:rPr>
              <a:t> culture, in particular how the warriors are secluded from society during their teenager years and live in the bush during this time. The knowledge they gathered of the bush was clearly demonstrated when we walked to </a:t>
            </a:r>
            <a:r>
              <a:rPr lang="en-GB" sz="3000" b="1" dirty="0" err="1">
                <a:solidFill>
                  <a:schemeClr val="tx1"/>
                </a:solidFill>
              </a:rPr>
              <a:t>Lebentara</a:t>
            </a:r>
            <a:r>
              <a:rPr lang="en-GB" sz="3000" b="1" dirty="0">
                <a:solidFill>
                  <a:schemeClr val="tx1"/>
                </a:solidFill>
              </a:rPr>
              <a:t> as they pointed out different animal bones and footprints to us</a:t>
            </a:r>
            <a:r>
              <a:rPr lang="en-GB" b="1" dirty="0"/>
              <a:t>. </a:t>
            </a:r>
          </a:p>
          <a:p>
            <a:endParaRPr lang="en-GB" dirty="0"/>
          </a:p>
        </p:txBody>
      </p:sp>
      <p:pic>
        <p:nvPicPr>
          <p:cNvPr id="3074" name="Picture 2" descr="https://lh3.googleusercontent.com/LYPYtG33qhez23kotvhauyn-St2ftvvyx8A2rD7n-FgNySRyK07flCI-8BtAqM3I2Wim1QGQUISEpByQGhy6yzE8do-rHyW_lHOk7HcU0fW9quARylXC4hQ-5q_ZjYWJlGLq5FCPrhqaTW-jXBVuLRL6VTli1-MHK1i1NXJu1qylj-IGFARHbq_eb7Cq6TJ3OigODCcQu-C570t2B-avpJfRRgfx998qUgjGxRGwi8MnbUe2lsTOMSDhf3JaUjlmDPOXDCyBOyHTVret2pBZTYFX-3DKwThB7sVg0-j4Pvtu-xffY2ytel8o0WFlY_QWyyX1_ZEPSxBFL8r7RkwXasoe-r0snFZzPEFx8k2Xxqf_YAG9Y4BacfOktnzrHYZhuOoBcz-zUF4l8vBROlOcpPIbSiFYhNnhTIz4WqqoMOxUjq_MoExf90eJ8yStSRsGyIYFXcX9k_cZLIRJNzzQy_hMk9Pdot06KE4q1DNqKxDl_Txj5ZlbgLkh3oHPnLGBNbycdM0BZ1914q4PbD87odJ5S6Pk16izBNhVx3YqqDGtJ5ZwIdtIA40Kv6zAdwvyN2tN9tbA7CWY3NwVtW_twRtKppEMw1T2T-apHUPbYg3V1lZt=w1267-h950-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1197"/>
            <a:ext cx="7207334" cy="54040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3.googleusercontent.com/6Tp0Fs4F4Ym0aX9JD6iU8KXrK0-hhhlVhjb8eTATJSooqpupHebs90GQ__y6O9nlKpeBT2LjNhicBIU76za7Gax-2WP_c-eDcEidonvtd8A8A_Vh7xceCXQXLHKD-pUpvNWL7JnS6JBLti6O6QkHJ7qwbLBldRsGIzoNeswLmqqE8L3eGqgxhS-Ck9lyr6nhCrGSxBvA0LPSnLXX95D29JZl2MQ7nw3g7MABhPkv7IpEwO3jViKB540P0QpSF8m5EYuJxYmC3KbXOuYPLXARkwpP7inKlQEBUc6ctol7kOOgpN9-04pOb4EM30x_h-t3SrjsA_suyUpek4SeaIKTNxzsVyci-BHUuVCRq9vQHeQKriIMsyBqVXkH3CZEkdLoZJFRjCKmYTphe3JfGctDJ_dezGDwjlkcBKqTyPVvI9jI5DnKvKwSX8PCyFjVJVZcVPWyJ5irPzl_Fu0N9OqBt5X5ShumUurZKobzn4oqG2p-E0JIwBVKrv4cG8OuwltOjPLTVC0ljI0S94JH3GaUZyy0TbiR2hj_bGLuRrpKEAYqJyEX0560PugiyBnRx9X5So3fMKSaqEVuT1lACTu0lKNVBl_Q0198Qmmc6ohMAwds-vNR=w713-h950-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334" y="-1832880"/>
            <a:ext cx="4971966" cy="6633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099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492" y="4515098"/>
            <a:ext cx="7182048" cy="1856722"/>
          </a:xfrm>
        </p:spPr>
        <p:txBody>
          <a:bodyPr/>
          <a:lstStyle/>
          <a:p>
            <a:endParaRPr lang="en-GB" dirty="0"/>
          </a:p>
        </p:txBody>
      </p:sp>
      <p:sp>
        <p:nvSpPr>
          <p:cNvPr id="3" name="Text Placeholder 2"/>
          <p:cNvSpPr>
            <a:spLocks noGrp="1"/>
          </p:cNvSpPr>
          <p:nvPr>
            <p:ph type="body" idx="1"/>
          </p:nvPr>
        </p:nvSpPr>
        <p:spPr/>
        <p:txBody>
          <a:bodyPr/>
          <a:lstStyle/>
          <a:p>
            <a:endParaRPr lang="en-GB"/>
          </a:p>
        </p:txBody>
      </p:sp>
      <p:pic>
        <p:nvPicPr>
          <p:cNvPr id="6146" name="Picture 2" descr="https://scontent-lhr3-1.xx.fbcdn.net/t31.0-8/s960x960/13640994_1046545612132908_6649665470341475674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097"/>
            <a:ext cx="4246236" cy="63693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content-lhr3-1.xx.fbcdn.net/t31.0-8/13653482_1046545775466225_7367842042216815069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6236" y="554475"/>
            <a:ext cx="8417950" cy="5610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75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634</Words>
  <Application>Microsoft Office PowerPoint</Application>
  <PresentationFormat>Widescreen</PresentationFormat>
  <Paragraphs>28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Africa Outreach</vt:lpstr>
      <vt:lpstr>PowerPoint Presentation</vt:lpstr>
      <vt:lpstr>PowerPoint Presentation</vt:lpstr>
      <vt:lpstr>Being in school</vt:lpstr>
      <vt:lpstr>PowerPoint Presentation</vt:lpstr>
      <vt:lpstr>PowerPoint Presentation</vt:lpstr>
      <vt:lpstr>After Nairobi we travelled to Masai land. One of the first stops was to a school for victims of FGM; then we camped near a Masai village whose people welcomed us warmly and were lucky to have a couple of days safari in the Masai Mara. Many thanks to Willetts Safaris for introducing us to these new friends and their home 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HILARY THOMPSON</dc:creator>
  <cp:lastModifiedBy>HILARY THOMPSON</cp:lastModifiedBy>
  <cp:revision>55</cp:revision>
  <cp:lastPrinted>2016-10-07T08:32:10Z</cp:lastPrinted>
  <dcterms:created xsi:type="dcterms:W3CDTF">2016-10-03T15:31:14Z</dcterms:created>
  <dcterms:modified xsi:type="dcterms:W3CDTF">2016-12-05T15:06:59Z</dcterms:modified>
</cp:coreProperties>
</file>