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Dosis" panose="020B0604020202020204" charset="0"/>
      <p:regular r:id="rId44"/>
      <p:bold r:id="rId45"/>
    </p:embeddedFont>
    <p:embeddedFont>
      <p:font typeface="Oswald"/>
      <p:regular r:id="rId46"/>
      <p:bold r:id="rId47"/>
    </p:embeddedFont>
    <p:embeddedFont>
      <p:font typeface="Lobster"/>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0683142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741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383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1121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425164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3110188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418631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356713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r>
              <a:rPr lang="es">
                <a:solidFill>
                  <a:schemeClr val="accent2"/>
                </a:solidFill>
                <a:highlight>
                  <a:srgbClr val="FFFFFF"/>
                </a:highlight>
              </a:rPr>
              <a:t>. </a:t>
            </a:r>
          </a:p>
        </p:txBody>
      </p:sp>
    </p:spTree>
    <p:extLst>
      <p:ext uri="{BB962C8B-B14F-4D97-AF65-F5344CB8AC3E}">
        <p14:creationId xmlns:p14="http://schemas.microsoft.com/office/powerpoint/2010/main" val="126468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7701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0596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267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874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7548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79114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51722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3610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8148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8918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53048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11798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1273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0832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3508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5964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16745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47948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4790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24355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6730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42645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4268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4834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1200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2512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8308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173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3359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0986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40672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383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R="25400" lvl="0" rtl="0">
              <a:lnSpc>
                <a:spcPct val="115000"/>
              </a:lnSpc>
              <a:spcBef>
                <a:spcPts val="0"/>
              </a:spcBef>
              <a:buNone/>
            </a:pPr>
            <a:endParaRPr/>
          </a:p>
        </p:txBody>
      </p:sp>
    </p:spTree>
    <p:extLst>
      <p:ext uri="{BB962C8B-B14F-4D97-AF65-F5344CB8AC3E}">
        <p14:creationId xmlns:p14="http://schemas.microsoft.com/office/powerpoint/2010/main" val="179489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s" sz="1000">
                <a:solidFill>
                  <a:schemeClr val="dk2"/>
                </a:solidFill>
              </a:rPr>
              <a:t>‹#›</a:t>
            </a:fld>
            <a:endParaRPr lang="e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www.youtube.com/watch?v=BxaogyUA0x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Pontifex" TargetMode="External"/><Relationship Id="rId3" Type="http://schemas.openxmlformats.org/officeDocument/2006/relationships/hyperlink" Target="https://twitter.com/MrNikola_Tesla" TargetMode="External"/><Relationship Id="rId7" Type="http://schemas.openxmlformats.org/officeDocument/2006/relationships/hyperlink" Target="https://twitter.com/NASA" TargetMode="External"/><Relationship Id="rId12"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twitter.com/EU_Commission" TargetMode="External"/><Relationship Id="rId11" Type="http://schemas.openxmlformats.org/officeDocument/2006/relationships/image" Target="../media/image29.png"/><Relationship Id="rId5" Type="http://schemas.openxmlformats.org/officeDocument/2006/relationships/hyperlink" Target="https://twitter.com/AlbertEinstein" TargetMode="External"/><Relationship Id="rId10" Type="http://schemas.openxmlformats.org/officeDocument/2006/relationships/image" Target="../media/image28.jpg"/><Relationship Id="rId4" Type="http://schemas.openxmlformats.org/officeDocument/2006/relationships/hyperlink" Target="https://twitter.com/newtonbatatero"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hyperlink" Target="http://pelandincap.blogspot.com.es/2017/01/presentaciones-del-grafeno.html" TargetMode="External"/><Relationship Id="rId7" Type="http://schemas.openxmlformats.org/officeDocument/2006/relationships/hyperlink" Target="https://www.youtube.com/channel/UC2uBzp-GrjpaGvNZkuPgcpw" TargetMode="External"/><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twitter.com/SagradoPlaceres/lists/colegios-rscj-espa-a" TargetMode="External"/><Relationship Id="rId11" Type="http://schemas.openxmlformats.org/officeDocument/2006/relationships/image" Target="../media/image40.png"/><Relationship Id="rId5" Type="http://schemas.openxmlformats.org/officeDocument/2006/relationships/hyperlink" Target="http://tierradelquijote.weebly.com/" TargetMode="External"/><Relationship Id="rId10" Type="http://schemas.openxmlformats.org/officeDocument/2006/relationships/image" Target="../media/image39.png"/><Relationship Id="rId4" Type="http://schemas.openxmlformats.org/officeDocument/2006/relationships/hyperlink" Target="https://pelandintecno.blogspot.com.es/2016/05/trabajo-colaborativo-creacion-de-mapas.html" TargetMode="Externa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hyperlink" Target="https://twitter.com/SagCorPamplona" TargetMode="External"/><Relationship Id="rId13" Type="http://schemas.openxmlformats.org/officeDocument/2006/relationships/hyperlink" Target="https://twitter.com/SagratCorFECIB" TargetMode="External"/><Relationship Id="rId18" Type="http://schemas.openxmlformats.org/officeDocument/2006/relationships/hyperlink" Target="https://twitter.com/Barat1800" TargetMode="External"/><Relationship Id="rId26" Type="http://schemas.openxmlformats.org/officeDocument/2006/relationships/hyperlink" Target="https://twitter.com/stjosephsabn" TargetMode="External"/><Relationship Id="rId39" Type="http://schemas.openxmlformats.org/officeDocument/2006/relationships/hyperlink" Target="https://twitter.com/RSCJUSC" TargetMode="External"/><Relationship Id="rId3" Type="http://schemas.openxmlformats.org/officeDocument/2006/relationships/image" Target="../media/image72.png"/><Relationship Id="rId21" Type="http://schemas.openxmlformats.org/officeDocument/2006/relationships/hyperlink" Target="https://twitter.com/MSCArmagh" TargetMode="External"/><Relationship Id="rId34" Type="http://schemas.openxmlformats.org/officeDocument/2006/relationships/hyperlink" Target="https://twitter.com/NSacredHeartS" TargetMode="External"/><Relationship Id="rId42" Type="http://schemas.openxmlformats.org/officeDocument/2006/relationships/hyperlink" Target="https://twitter.com/Sacredhearthh" TargetMode="External"/><Relationship Id="rId47" Type="http://schemas.openxmlformats.org/officeDocument/2006/relationships/hyperlink" Target="https://twitter.com/CuisineduCoeur" TargetMode="External"/><Relationship Id="rId7" Type="http://schemas.openxmlformats.org/officeDocument/2006/relationships/hyperlink" Target="https://twitter.com/SCElValle" TargetMode="External"/><Relationship Id="rId12" Type="http://schemas.openxmlformats.org/officeDocument/2006/relationships/hyperlink" Target="https://twitter.com/Brujuleo" TargetMode="External"/><Relationship Id="rId17" Type="http://schemas.openxmlformats.org/officeDocument/2006/relationships/hyperlink" Target="https://twitter.com/GoalsMsc" TargetMode="External"/><Relationship Id="rId25" Type="http://schemas.openxmlformats.org/officeDocument/2006/relationships/hyperlink" Target="https://twitter.com/sacredheart_roe" TargetMode="External"/><Relationship Id="rId33" Type="http://schemas.openxmlformats.org/officeDocument/2006/relationships/hyperlink" Target="https://twitter.com/shhschaplaincy" TargetMode="External"/><Relationship Id="rId38" Type="http://schemas.openxmlformats.org/officeDocument/2006/relationships/hyperlink" Target="https://twitter.com/StMSophieBarat" TargetMode="External"/><Relationship Id="rId46" Type="http://schemas.openxmlformats.org/officeDocument/2006/relationships/hyperlink" Target="https://twitter.com/BaratSC" TargetMode="External"/><Relationship Id="rId2" Type="http://schemas.openxmlformats.org/officeDocument/2006/relationships/notesSlide" Target="../notesSlides/notesSlide36.xml"/><Relationship Id="rId16" Type="http://schemas.openxmlformats.org/officeDocument/2006/relationships/hyperlink" Target="https://twitter.com/goalsSCC" TargetMode="External"/><Relationship Id="rId20" Type="http://schemas.openxmlformats.org/officeDocument/2006/relationships/hyperlink" Target="https://twitter.com/SchoolBsh" TargetMode="External"/><Relationship Id="rId29" Type="http://schemas.openxmlformats.org/officeDocument/2006/relationships/hyperlink" Target="https://twitter.com/gymscwien" TargetMode="External"/><Relationship Id="rId41" Type="http://schemas.openxmlformats.org/officeDocument/2006/relationships/hyperlink" Target="https://twitter.com/ISSHTokyo" TargetMode="External"/><Relationship Id="rId1" Type="http://schemas.openxmlformats.org/officeDocument/2006/relationships/slideLayout" Target="../slideLayouts/slideLayout3.xml"/><Relationship Id="rId6" Type="http://schemas.openxmlformats.org/officeDocument/2006/relationships/hyperlink" Target="https://twitter.com/CSC_Granada" TargetMode="External"/><Relationship Id="rId11" Type="http://schemas.openxmlformats.org/officeDocument/2006/relationships/hyperlink" Target="https://twitter.com/cscchamartin" TargetMode="External"/><Relationship Id="rId24" Type="http://schemas.openxmlformats.org/officeDocument/2006/relationships/hyperlink" Target="https://twitter.com/GaeilgeStCather" TargetMode="External"/><Relationship Id="rId32" Type="http://schemas.openxmlformats.org/officeDocument/2006/relationships/hyperlink" Target="https://twitter.com/WoldinghamSch" TargetMode="External"/><Relationship Id="rId37" Type="http://schemas.openxmlformats.org/officeDocument/2006/relationships/hyperlink" Target="https://twitter.com/heartintheworld" TargetMode="External"/><Relationship Id="rId40" Type="http://schemas.openxmlformats.org/officeDocument/2006/relationships/hyperlink" Target="https://twitter.com/RSCJANZ" TargetMode="External"/><Relationship Id="rId45" Type="http://schemas.openxmlformats.org/officeDocument/2006/relationships/hyperlink" Target="https://twitter.com/AASHSacredHeart" TargetMode="External"/><Relationship Id="rId5" Type="http://schemas.openxmlformats.org/officeDocument/2006/relationships/hyperlink" Target="https://twitter.com/redscj" TargetMode="External"/><Relationship Id="rId15" Type="http://schemas.openxmlformats.org/officeDocument/2006/relationships/hyperlink" Target="https://twitter.com/scrjferraz" TargetMode="External"/><Relationship Id="rId23" Type="http://schemas.openxmlformats.org/officeDocument/2006/relationships/hyperlink" Target="https://twitter.com/mtanville" TargetMode="External"/><Relationship Id="rId28" Type="http://schemas.openxmlformats.org/officeDocument/2006/relationships/hyperlink" Target="https://twitter.com/SacredHRoscrea" TargetMode="External"/><Relationship Id="rId36" Type="http://schemas.openxmlformats.org/officeDocument/2006/relationships/hyperlink" Target="https://twitter.com/WeAreRSCJ" TargetMode="External"/><Relationship Id="rId10" Type="http://schemas.openxmlformats.org/officeDocument/2006/relationships/hyperlink" Target="https://twitter.com/SgdoCorazonFtv" TargetMode="External"/><Relationship Id="rId19" Type="http://schemas.openxmlformats.org/officeDocument/2006/relationships/hyperlink" Target="https://twitter.com/SHHSHammersmith" TargetMode="External"/><Relationship Id="rId31" Type="http://schemas.openxmlformats.org/officeDocument/2006/relationships/hyperlink" Target="https://twitter.com/DigbyCollege" TargetMode="External"/><Relationship Id="rId44" Type="http://schemas.openxmlformats.org/officeDocument/2006/relationships/hyperlink" Target="https://twitter.com/SacreCoeurAlum" TargetMode="External"/><Relationship Id="rId4" Type="http://schemas.openxmlformats.org/officeDocument/2006/relationships/hyperlink" Target="https://twitter.com/rscjenEspana" TargetMode="External"/><Relationship Id="rId9" Type="http://schemas.openxmlformats.org/officeDocument/2006/relationships/hyperlink" Target="https://twitter.com/SagratCorSarria" TargetMode="External"/><Relationship Id="rId14" Type="http://schemas.openxmlformats.org/officeDocument/2006/relationships/hyperlink" Target="https://twitter.com/smsofiazaragoza" TargetMode="External"/><Relationship Id="rId22" Type="http://schemas.openxmlformats.org/officeDocument/2006/relationships/hyperlink" Target="https://twitter.com/stcatherines247" TargetMode="External"/><Relationship Id="rId27" Type="http://schemas.openxmlformats.org/officeDocument/2006/relationships/hyperlink" Target="https://twitter.com/stjoesshgoals" TargetMode="External"/><Relationship Id="rId30" Type="http://schemas.openxmlformats.org/officeDocument/2006/relationships/hyperlink" Target="https://twitter.com/SacreCoeurAm" TargetMode="External"/><Relationship Id="rId35" Type="http://schemas.openxmlformats.org/officeDocument/2006/relationships/hyperlink" Target="https://twitter.com/NetworkSH" TargetMode="External"/><Relationship Id="rId43" Type="http://schemas.openxmlformats.org/officeDocument/2006/relationships/hyperlink" Target="https://twitter.com/Sacredheartmal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www.iabspain.net/wp-content/uploads/downloads/2016/04/IAB_EstudioRedesSociales_2016_VCorta.pdf" TargetMode="External"/><Relationship Id="rId13" Type="http://schemas.openxmlformats.org/officeDocument/2006/relationships/hyperlink" Target="http://www.educaciontrespuntocero.com/novedades2/software2/como-usar-twitter-en-educacion/36885.html" TargetMode="External"/><Relationship Id="rId3" Type="http://schemas.openxmlformats.org/officeDocument/2006/relationships/image" Target="../media/image74.jpg"/><Relationship Id="rId7" Type="http://schemas.openxmlformats.org/officeDocument/2006/relationships/hyperlink" Target="http://www.ine.es/ss/Satellite?blobcol=urldata&amp;blobheader=application/pdf&amp;blobheadername1=Content-Disposition&amp;blobheadervalue1=attachment;+filename=6_4_Poblaci%C3%B3n_que_us.pdf&amp;blobkey=urldata&amp;blobtable=MungoBlobs&amp;blobwhere=1259925528782/67/6.4" TargetMode="External"/><Relationship Id="rId12" Type="http://schemas.openxmlformats.org/officeDocument/2006/relationships/hyperlink" Target="https://www.osi.es/" TargetMode="External"/><Relationship Id="rId2" Type="http://schemas.openxmlformats.org/officeDocument/2006/relationships/notesSlide" Target="../notesSlides/notesSlide39.xml"/><Relationship Id="rId16" Type="http://schemas.openxmlformats.org/officeDocument/2006/relationships/hyperlink" Target="https://www.google.es/url?sa=t&amp;rct=j&amp;q=&amp;esrc=s&amp;source=web&amp;cd=1&amp;cad=rja&amp;uact=8&amp;ved=0ahUKEwiAn7uo9c7WAhXI1hoKHRMVADsQFggsMAA&amp;url=http://sedici.unlp.edu.ar/bitstream/handle/10915/18296/Documento_completo__.pdf?sequence%3D1&amp;usg=AOvVaw1zFxdth2nvWrakcl5ubC2e" TargetMode="External"/><Relationship Id="rId1" Type="http://schemas.openxmlformats.org/officeDocument/2006/relationships/slideLayout" Target="../slideLayouts/slideLayout1.xml"/><Relationship Id="rId6" Type="http://schemas.openxmlformats.org/officeDocument/2006/relationships/hyperlink" Target="https://future.inese.es/inbound-marketing-que-es-origen-metodologia-y-filosofia/" TargetMode="External"/><Relationship Id="rId11" Type="http://schemas.openxmlformats.org/officeDocument/2006/relationships/hyperlink" Target="https://pixabay.com" TargetMode="External"/><Relationship Id="rId5" Type="http://schemas.openxmlformats.org/officeDocument/2006/relationships/hyperlink" Target="https://www.inboundcycle.com/blog-de-inbound-marketing/inbound-marketing-sector-educacion" TargetMode="External"/><Relationship Id="rId15" Type="http://schemas.openxmlformats.org/officeDocument/2006/relationships/hyperlink" Target="http://www.jcyl.es/junta/cp/guia_usos_redes_sociales_jcyl.pdf" TargetMode="External"/><Relationship Id="rId10" Type="http://schemas.openxmlformats.org/officeDocument/2006/relationships/hyperlink" Target="http://noticias.universia.com.ar/ciencia-nn-tt/noticia/2015/01/02/1117762/6-consejos-usar-twitter-herramienta-educativa.html" TargetMode="External"/><Relationship Id="rId4" Type="http://schemas.openxmlformats.org/officeDocument/2006/relationships/hyperlink" Target="http://fido.palermo.edu/servicios_dyc/blog/docentes/trabajos/31275_108021.pdf" TargetMode="External"/><Relationship Id="rId9" Type="http://schemas.openxmlformats.org/officeDocument/2006/relationships/hyperlink" Target="http://ec.europa.eu/eurostat/cache/infographs/ict/bloc-1b.html" TargetMode="External"/><Relationship Id="rId14" Type="http://schemas.openxmlformats.org/officeDocument/2006/relationships/hyperlink" Target="https://ticsyformaci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business.twitter.com/es/basics/what-to-tweet.html" TargetMode="External"/><Relationship Id="rId3" Type="http://schemas.openxmlformats.org/officeDocument/2006/relationships/image" Target="../media/image75.jpg"/><Relationship Id="rId7" Type="http://schemas.openxmlformats.org/officeDocument/2006/relationships/hyperlink" Target="https://www.totemguard.com/aulatotem/2011/03/18-formas-de-ensenar-y-aprender-con-twitter-en-el-aula-tic/"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www.iebschool.com/blog/herramientas-community-manager-trabajo-redes-sociales/" TargetMode="External"/><Relationship Id="rId11" Type="http://schemas.openxmlformats.org/officeDocument/2006/relationships/hyperlink" Target="https://www.google.es/url?sa=t&amp;rct=j&amp;q=&amp;esrc=s&amp;source=web&amp;cd=17&amp;cad=rja&amp;uact=8&amp;ved=0ahUKEwiQ_fTM7M7WAhWEh7QKHSGMABcQFghuMBA&amp;url=https://www.asperger.es/index.php?V_dir%3DMSC%26V_mod%3Ddownload%26f%3D2017-5/10-13-52-42.admin.Guia__uso_de_Redes_sociales_para_Instituciones.pdf&amp;usg=AOvVaw1a3XmP7g1qnzTECrq8D-IA" TargetMode="External"/><Relationship Id="rId5" Type="http://schemas.openxmlformats.org/officeDocument/2006/relationships/hyperlink" Target="https://creaconlaura.blogspot.com.es/2015/05/30-abreviaturas-para-sobrevivir-en.html" TargetMode="External"/><Relationship Id="rId10" Type="http://schemas.openxmlformats.org/officeDocument/2006/relationships/hyperlink" Target="http://www.clasesdeperiodismo.com/2011/08/08/28-ideas-para-usar-twitter-en-la-ensenanza/" TargetMode="External"/><Relationship Id="rId4" Type="http://schemas.openxmlformats.org/officeDocument/2006/relationships/hyperlink" Target="https://creaconlaura.blogspot.com.es/2014/11/decalogo-para-el-uso-responsable-de.html" TargetMode="External"/><Relationship Id="rId9" Type="http://schemas.openxmlformats.org/officeDocument/2006/relationships/hyperlink" Target="http://www.lavanguardia.com/tecnologia/redes-sociales/twitter/20151012/54438033752/twitter-educacion.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ec.europa.eu/eurostat/cache/infographs/ict/bloc-1b.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iabspain.net/wp-content/uploads/downloads/2016/04/IAB_EstudioRedesSociales_2016_VCorta.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iabspain.net/wp-content/uploads/downloads/2016/04/IAB_EstudioRedesSociales_2016_VCorta.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descr="logo razul.png"/>
          <p:cNvPicPr preferRelativeResize="0"/>
          <p:nvPr/>
        </p:nvPicPr>
        <p:blipFill>
          <a:blip r:embed="rId3">
            <a:alphaModFix/>
          </a:blip>
          <a:stretch>
            <a:fillRect/>
          </a:stretch>
        </p:blipFill>
        <p:spPr>
          <a:xfrm>
            <a:off x="0" y="1159450"/>
            <a:ext cx="6667500" cy="3924300"/>
          </a:xfrm>
          <a:prstGeom prst="rect">
            <a:avLst/>
          </a:prstGeom>
          <a:noFill/>
          <a:ln>
            <a:noFill/>
          </a:ln>
        </p:spPr>
      </p:pic>
      <p:sp>
        <p:nvSpPr>
          <p:cNvPr id="55" name="Shape 55"/>
          <p:cNvSpPr txBox="1"/>
          <p:nvPr/>
        </p:nvSpPr>
        <p:spPr>
          <a:xfrm>
            <a:off x="4571725" y="4444788"/>
            <a:ext cx="2170800" cy="668212"/>
          </a:xfrm>
          <a:prstGeom prst="rect">
            <a:avLst/>
          </a:prstGeom>
          <a:noFill/>
          <a:ln>
            <a:noFill/>
          </a:ln>
        </p:spPr>
        <p:txBody>
          <a:bodyPr wrap="square" lIns="91425" tIns="91425" rIns="91425" bIns="91425" anchor="t" anchorCtr="0">
            <a:noAutofit/>
          </a:bodyPr>
          <a:lstStyle/>
          <a:p>
            <a:pPr lvl="0" algn="ctr">
              <a:spcBef>
                <a:spcPts val="0"/>
              </a:spcBef>
              <a:buNone/>
            </a:pPr>
            <a:r>
              <a:rPr lang="es" sz="1200" dirty="0">
                <a:latin typeface="Oswald"/>
                <a:ea typeface="Oswald"/>
                <a:cs typeface="Oswald"/>
                <a:sym typeface="Oswald"/>
              </a:rPr>
              <a:t>Sagrado Corazón de Placeres</a:t>
            </a:r>
          </a:p>
          <a:p>
            <a:pPr lvl="0" algn="ctr">
              <a:spcBef>
                <a:spcPts val="0"/>
              </a:spcBef>
              <a:buNone/>
            </a:pPr>
            <a:r>
              <a:rPr lang="es" sz="1200" dirty="0">
                <a:latin typeface="Oswald"/>
                <a:ea typeface="Oswald"/>
                <a:cs typeface="Oswald"/>
                <a:sym typeface="Oswald"/>
              </a:rPr>
              <a:t>7th October 2017</a:t>
            </a:r>
          </a:p>
        </p:txBody>
      </p:sp>
      <p:sp>
        <p:nvSpPr>
          <p:cNvPr id="56" name="Shape 56"/>
          <p:cNvSpPr txBox="1"/>
          <p:nvPr/>
        </p:nvSpPr>
        <p:spPr>
          <a:xfrm>
            <a:off x="6973200" y="4476550"/>
            <a:ext cx="2170800" cy="607200"/>
          </a:xfrm>
          <a:prstGeom prst="rect">
            <a:avLst/>
          </a:prstGeom>
          <a:noFill/>
          <a:ln>
            <a:noFill/>
          </a:ln>
        </p:spPr>
        <p:txBody>
          <a:bodyPr wrap="square" lIns="91425" tIns="91425" rIns="91425" bIns="91425" anchor="t" anchorCtr="0">
            <a:noAutofit/>
          </a:bodyPr>
          <a:lstStyle/>
          <a:p>
            <a:pPr lvl="0" algn="ctr" rtl="0">
              <a:spcBef>
                <a:spcPts val="0"/>
              </a:spcBef>
              <a:buNone/>
            </a:pPr>
            <a:r>
              <a:rPr lang="es" sz="1200">
                <a:latin typeface="Oswald"/>
                <a:ea typeface="Oswald"/>
                <a:cs typeface="Oswald"/>
                <a:sym typeface="Oswald"/>
              </a:rPr>
              <a:t>@_______________</a:t>
            </a:r>
          </a:p>
          <a:p>
            <a:pPr lvl="0" algn="ctr" rtl="0">
              <a:spcBef>
                <a:spcPts val="0"/>
              </a:spcBef>
              <a:buNone/>
            </a:pPr>
            <a:r>
              <a:rPr lang="es" sz="1200">
                <a:latin typeface="Oswald"/>
                <a:ea typeface="Oswald"/>
                <a:cs typeface="Oswald"/>
                <a:sym typeface="Oswald"/>
              </a:rPr>
              <a:t>@pelandintecno</a:t>
            </a:r>
          </a:p>
        </p:txBody>
      </p:sp>
      <p:pic>
        <p:nvPicPr>
          <p:cNvPr id="57" name="Shape 57" descr="tree-2647471_960_720 (1).png"/>
          <p:cNvPicPr preferRelativeResize="0"/>
          <p:nvPr/>
        </p:nvPicPr>
        <p:blipFill>
          <a:blip r:embed="rId4">
            <a:alphaModFix/>
          </a:blip>
          <a:stretch>
            <a:fillRect/>
          </a:stretch>
        </p:blipFill>
        <p:spPr>
          <a:xfrm>
            <a:off x="3242650" y="840050"/>
            <a:ext cx="5423026" cy="3830000"/>
          </a:xfrm>
          <a:prstGeom prst="rect">
            <a:avLst/>
          </a:prstGeom>
          <a:noFill/>
          <a:ln>
            <a:noFill/>
          </a:ln>
        </p:spPr>
      </p:pic>
      <p:sp>
        <p:nvSpPr>
          <p:cNvPr id="58" name="Shape 58"/>
          <p:cNvSpPr txBox="1">
            <a:spLocks noGrp="1"/>
          </p:cNvSpPr>
          <p:nvPr>
            <p:ph type="ctrTitle"/>
          </p:nvPr>
        </p:nvSpPr>
        <p:spPr>
          <a:xfrm>
            <a:off x="-64050" y="76200"/>
            <a:ext cx="9144000" cy="1404000"/>
          </a:xfrm>
          <a:prstGeom prst="rect">
            <a:avLst/>
          </a:prstGeom>
        </p:spPr>
        <p:txBody>
          <a:bodyPr wrap="square" lIns="91425" tIns="91425" rIns="91425" bIns="91425" anchor="b" anchorCtr="0">
            <a:noAutofit/>
          </a:bodyPr>
          <a:lstStyle/>
          <a:p>
            <a:pPr lvl="0" algn="r">
              <a:spcBef>
                <a:spcPts val="0"/>
              </a:spcBef>
              <a:buNone/>
            </a:pPr>
            <a:r>
              <a:rPr lang="es" sz="4800">
                <a:solidFill>
                  <a:srgbClr val="0B5394"/>
                </a:solidFill>
                <a:latin typeface="Lobster"/>
                <a:ea typeface="Lobster"/>
                <a:cs typeface="Lobster"/>
                <a:sym typeface="Lobster"/>
              </a:rPr>
              <a:t>Social Media in Education: </a:t>
            </a:r>
            <a:r>
              <a:rPr lang="es" sz="3600">
                <a:solidFill>
                  <a:srgbClr val="434343"/>
                </a:solidFill>
                <a:latin typeface="Lobster"/>
                <a:ea typeface="Lobster"/>
                <a:cs typeface="Lobster"/>
                <a:sym typeface="Lobster"/>
              </a:rPr>
              <a:t>opportunities &amp; uses</a:t>
            </a:r>
          </a:p>
        </p:txBody>
      </p:sp>
      <p:sp>
        <p:nvSpPr>
          <p:cNvPr id="59" name="Shape 59"/>
          <p:cNvSpPr txBox="1"/>
          <p:nvPr/>
        </p:nvSpPr>
        <p:spPr>
          <a:xfrm rot="-2700000">
            <a:off x="1490124" y="1474767"/>
            <a:ext cx="3270652" cy="855741"/>
          </a:xfrm>
          <a:prstGeom prst="rect">
            <a:avLst/>
          </a:prstGeom>
          <a:noFill/>
          <a:ln>
            <a:noFill/>
          </a:ln>
        </p:spPr>
        <p:txBody>
          <a:bodyPr wrap="square" lIns="91425" tIns="91425" rIns="91425" bIns="91425" anchor="t" anchorCtr="0">
            <a:noAutofit/>
          </a:bodyPr>
          <a:lstStyle/>
          <a:p>
            <a:pPr lvl="0" rtl="0">
              <a:spcBef>
                <a:spcPts val="0"/>
              </a:spcBef>
              <a:buNone/>
            </a:pPr>
            <a:r>
              <a:rPr lang="es" sz="6000">
                <a:solidFill>
                  <a:srgbClr val="434343"/>
                </a:solidFill>
                <a:latin typeface="Lobster"/>
                <a:ea typeface="Lobster"/>
                <a:cs typeface="Lobster"/>
                <a:sym typeface="Lobster"/>
              </a:rPr>
              <a:t>Be social</a:t>
            </a:r>
          </a:p>
        </p:txBody>
      </p:sp>
      <p:sp>
        <p:nvSpPr>
          <p:cNvPr id="60" name="Shape 60"/>
          <p:cNvSpPr txBox="1"/>
          <p:nvPr/>
        </p:nvSpPr>
        <p:spPr>
          <a:xfrm rot="-2700000">
            <a:off x="1490124" y="1398567"/>
            <a:ext cx="3270652" cy="855741"/>
          </a:xfrm>
          <a:prstGeom prst="rect">
            <a:avLst/>
          </a:prstGeom>
          <a:noFill/>
          <a:ln>
            <a:noFill/>
          </a:ln>
        </p:spPr>
        <p:txBody>
          <a:bodyPr wrap="square" lIns="91425" tIns="91425" rIns="91425" bIns="91425" anchor="t" anchorCtr="0">
            <a:noAutofit/>
          </a:bodyPr>
          <a:lstStyle/>
          <a:p>
            <a:pPr lvl="0">
              <a:spcBef>
                <a:spcPts val="0"/>
              </a:spcBef>
              <a:buNone/>
            </a:pPr>
            <a:r>
              <a:rPr lang="es" sz="6000">
                <a:solidFill>
                  <a:srgbClr val="FF00FF"/>
                </a:solidFill>
                <a:latin typeface="Lobster"/>
                <a:ea typeface="Lobster"/>
                <a:cs typeface="Lobster"/>
                <a:sym typeface="Lobster"/>
              </a:rPr>
              <a:t>Be social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p:nvPr/>
        </p:nvSpPr>
        <p:spPr>
          <a:xfrm>
            <a:off x="263100" y="838750"/>
            <a:ext cx="6954600" cy="726900"/>
          </a:xfrm>
          <a:prstGeom prst="rect">
            <a:avLst/>
          </a:prstGeom>
          <a:noFill/>
          <a:ln>
            <a:noFill/>
          </a:ln>
        </p:spPr>
        <p:txBody>
          <a:bodyPr wrap="square" lIns="91425" tIns="91425" rIns="91425" bIns="91425" anchor="t" anchorCtr="0">
            <a:noAutofit/>
          </a:bodyPr>
          <a:lstStyle/>
          <a:p>
            <a:pPr lvl="0" algn="just" rtl="0">
              <a:spcBef>
                <a:spcPts val="0"/>
              </a:spcBef>
              <a:buNone/>
            </a:pPr>
            <a:r>
              <a:rPr lang="es" sz="1800">
                <a:solidFill>
                  <a:srgbClr val="0B5394"/>
                </a:solidFill>
                <a:highlight>
                  <a:srgbClr val="FFFFFF"/>
                </a:highlight>
                <a:latin typeface="Oswald"/>
                <a:ea typeface="Oswald"/>
                <a:cs typeface="Oswald"/>
                <a:sym typeface="Oswald"/>
              </a:rPr>
              <a:t>Inbound marketing</a:t>
            </a:r>
            <a:r>
              <a:rPr lang="es" sz="1800">
                <a:solidFill>
                  <a:schemeClr val="accent2"/>
                </a:solidFill>
                <a:highlight>
                  <a:srgbClr val="FFFFFF"/>
                </a:highlight>
                <a:latin typeface="Oswald"/>
                <a:ea typeface="Oswald"/>
                <a:cs typeface="Oswald"/>
                <a:sym typeface="Oswald"/>
              </a:rPr>
              <a:t> has proven to be </a:t>
            </a:r>
            <a:r>
              <a:rPr lang="es" sz="1800">
                <a:solidFill>
                  <a:srgbClr val="0B5394"/>
                </a:solidFill>
                <a:highlight>
                  <a:srgbClr val="FFFFFF"/>
                </a:highlight>
                <a:latin typeface="Oswald"/>
                <a:ea typeface="Oswald"/>
                <a:cs typeface="Oswald"/>
                <a:sym typeface="Oswald"/>
              </a:rPr>
              <a:t>the most successful technique</a:t>
            </a:r>
            <a:r>
              <a:rPr lang="es" sz="1800">
                <a:solidFill>
                  <a:schemeClr val="accent2"/>
                </a:solidFill>
                <a:highlight>
                  <a:srgbClr val="FFFFFF"/>
                </a:highlight>
                <a:latin typeface="Oswald"/>
                <a:ea typeface="Oswald"/>
                <a:cs typeface="Oswald"/>
                <a:sym typeface="Oswald"/>
              </a:rPr>
              <a:t> when it comes to educational advertising.</a:t>
            </a:r>
          </a:p>
        </p:txBody>
      </p:sp>
      <p:pic>
        <p:nvPicPr>
          <p:cNvPr id="173" name="Shape 173" descr="inbound marketing.png"/>
          <p:cNvPicPr preferRelativeResize="0"/>
          <p:nvPr/>
        </p:nvPicPr>
        <p:blipFill>
          <a:blip r:embed="rId3">
            <a:alphaModFix/>
          </a:blip>
          <a:stretch>
            <a:fillRect/>
          </a:stretch>
        </p:blipFill>
        <p:spPr>
          <a:xfrm>
            <a:off x="1645363" y="3072775"/>
            <a:ext cx="6143625" cy="1962150"/>
          </a:xfrm>
          <a:prstGeom prst="rect">
            <a:avLst/>
          </a:prstGeom>
          <a:noFill/>
          <a:ln>
            <a:noFill/>
          </a:ln>
        </p:spPr>
      </p:pic>
      <p:sp>
        <p:nvSpPr>
          <p:cNvPr id="174" name="Shape 174"/>
          <p:cNvSpPr txBox="1"/>
          <p:nvPr/>
        </p:nvSpPr>
        <p:spPr>
          <a:xfrm>
            <a:off x="152075" y="3216425"/>
            <a:ext cx="2425500" cy="828900"/>
          </a:xfrm>
          <a:prstGeom prst="rect">
            <a:avLst/>
          </a:prstGeom>
          <a:noFill/>
          <a:ln>
            <a:noFill/>
          </a:ln>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Traditional marketing</a:t>
            </a:r>
          </a:p>
          <a:p>
            <a:pPr lvl="0" rtl="0">
              <a:spcBef>
                <a:spcPts val="0"/>
              </a:spcBef>
              <a:buNone/>
            </a:pPr>
            <a:r>
              <a:rPr lang="es">
                <a:latin typeface="Oswald"/>
                <a:ea typeface="Oswald"/>
                <a:cs typeface="Oswald"/>
                <a:sym typeface="Oswald"/>
              </a:rPr>
              <a:t>(</a:t>
            </a:r>
            <a:r>
              <a:rPr lang="es" sz="1100">
                <a:solidFill>
                  <a:schemeClr val="accent2"/>
                </a:solidFill>
                <a:highlight>
                  <a:srgbClr val="FFFFFF"/>
                </a:highlight>
                <a:latin typeface="Oswald"/>
                <a:ea typeface="Oswald"/>
                <a:cs typeface="Oswald"/>
                <a:sym typeface="Oswald"/>
              </a:rPr>
              <a:t>chase after customers</a:t>
            </a:r>
            <a:r>
              <a:rPr lang="es">
                <a:latin typeface="Oswald"/>
                <a:ea typeface="Oswald"/>
                <a:cs typeface="Oswald"/>
                <a:sym typeface="Oswald"/>
              </a:rPr>
              <a:t>)</a:t>
            </a:r>
          </a:p>
        </p:txBody>
      </p:sp>
      <p:sp>
        <p:nvSpPr>
          <p:cNvPr id="175" name="Shape 175"/>
          <p:cNvSpPr txBox="1"/>
          <p:nvPr/>
        </p:nvSpPr>
        <p:spPr>
          <a:xfrm>
            <a:off x="6718500" y="3159150"/>
            <a:ext cx="2425500" cy="828900"/>
          </a:xfrm>
          <a:prstGeom prst="rect">
            <a:avLst/>
          </a:prstGeom>
          <a:noFill/>
          <a:ln>
            <a:noFill/>
          </a:ln>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Inbound marketing</a:t>
            </a:r>
          </a:p>
        </p:txBody>
      </p:sp>
      <p:sp>
        <p:nvSpPr>
          <p:cNvPr id="176" name="Shape 176"/>
          <p:cNvSpPr txBox="1"/>
          <p:nvPr/>
        </p:nvSpPr>
        <p:spPr>
          <a:xfrm>
            <a:off x="6171550" y="3401975"/>
            <a:ext cx="2745600" cy="457800"/>
          </a:xfrm>
          <a:prstGeom prst="rect">
            <a:avLst/>
          </a:prstGeom>
          <a:noFill/>
          <a:ln>
            <a:noFill/>
          </a:ln>
        </p:spPr>
        <p:txBody>
          <a:bodyPr wrap="square" lIns="91425" tIns="91425" rIns="91425" bIns="91425" anchor="t" anchorCtr="0">
            <a:noAutofit/>
          </a:bodyPr>
          <a:lstStyle/>
          <a:p>
            <a:pPr marR="25400" lvl="0" rtl="0">
              <a:lnSpc>
                <a:spcPct val="115000"/>
              </a:lnSpc>
              <a:spcBef>
                <a:spcPts val="0"/>
              </a:spcBef>
              <a:buClr>
                <a:schemeClr val="dk1"/>
              </a:buClr>
              <a:buSzPct val="61111"/>
              <a:buFont typeface="Arial"/>
              <a:buNone/>
            </a:pPr>
            <a:r>
              <a:rPr lang="es" sz="1800">
                <a:solidFill>
                  <a:srgbClr val="FF00FF"/>
                </a:solidFill>
                <a:highlight>
                  <a:srgbClr val="FFFFFF"/>
                </a:highlight>
                <a:latin typeface="Oswald"/>
                <a:ea typeface="Oswald"/>
                <a:cs typeface="Oswald"/>
                <a:sym typeface="Oswald"/>
              </a:rPr>
              <a:t>Always in a "friendly" way </a:t>
            </a:r>
          </a:p>
        </p:txBody>
      </p:sp>
      <p:sp>
        <p:nvSpPr>
          <p:cNvPr id="177" name="Shape 177"/>
          <p:cNvSpPr txBox="1">
            <a:spLocks noGrp="1"/>
          </p:cNvSpPr>
          <p:nvPr>
            <p:ph type="ctrTitle"/>
          </p:nvPr>
        </p:nvSpPr>
        <p:spPr>
          <a:xfrm>
            <a:off x="263100" y="240250"/>
            <a:ext cx="5176500" cy="598500"/>
          </a:xfrm>
          <a:prstGeom prst="rect">
            <a:avLst/>
          </a:prstGeom>
        </p:spPr>
        <p:txBody>
          <a:bodyPr wrap="square" lIns="91425" tIns="91425" rIns="91425" bIns="91425" anchor="b" anchorCtr="0">
            <a:noAutofit/>
          </a:bodyPr>
          <a:lstStyle/>
          <a:p>
            <a:pPr lvl="0" algn="l" rtl="0">
              <a:spcBef>
                <a:spcPts val="0"/>
              </a:spcBef>
              <a:buNone/>
            </a:pPr>
            <a:r>
              <a:rPr lang="es" sz="3600">
                <a:latin typeface="Oswald"/>
                <a:ea typeface="Oswald"/>
                <a:cs typeface="Oswald"/>
                <a:sym typeface="Oswald"/>
              </a:rPr>
              <a:t>Social Media </a:t>
            </a:r>
            <a:r>
              <a:rPr lang="es" sz="3000">
                <a:solidFill>
                  <a:srgbClr val="0B5394"/>
                </a:solidFill>
                <a:latin typeface="Oswald"/>
                <a:ea typeface="Oswald"/>
                <a:cs typeface="Oswald"/>
                <a:sym typeface="Oswald"/>
              </a:rPr>
              <a:t>as a Marketing Tool</a:t>
            </a:r>
          </a:p>
        </p:txBody>
      </p:sp>
      <p:sp>
        <p:nvSpPr>
          <p:cNvPr id="178" name="Shape 178"/>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
        <p:nvSpPr>
          <p:cNvPr id="179" name="Shape 179" descr="Conoce qué es el inbound marketing, cuáles son sus 5 principales pilares, cómo funciona y qué beneficios puede aportarle a tu empresa.  Si quieres aprender más sobre la metodología del inbound marketing, puedes consultar el siguiente artículo: http://www.inboundcycle.com/inbound-marketing-que-es?utm_medium=social&amp;utm_source=youtube   Servicios de InboundCycle: http://hubs.ly/H02QFJW0 Facebook: https://www.facebook.com/InboundCycle Twitter: https://twitter.com/inboundcycle Linkedin: https://www.linkedin.com/company/2387654 Youtube: https://www.youtube.com/user/InboundCycle" title="¿Qué es el inbound marketing?">
            <a:hlinkClick r:id="rId4"/>
          </p:cNvPr>
          <p:cNvSpPr/>
          <p:nvPr/>
        </p:nvSpPr>
        <p:spPr>
          <a:xfrm>
            <a:off x="7606800" y="838750"/>
            <a:ext cx="1213276" cy="909946"/>
          </a:xfrm>
          <a:prstGeom prst="rect">
            <a:avLst/>
          </a:prstGeom>
          <a:blipFill>
            <a:blip r:embed="rId5">
              <a:alphaModFix/>
            </a:blip>
            <a:stretch>
              <a:fillRect/>
            </a:stretch>
          </a:blipFill>
          <a:ln>
            <a:noFill/>
          </a:ln>
        </p:spPr>
      </p:sp>
      <p:sp>
        <p:nvSpPr>
          <p:cNvPr id="180" name="Shape 180"/>
          <p:cNvSpPr txBox="1"/>
          <p:nvPr/>
        </p:nvSpPr>
        <p:spPr>
          <a:xfrm>
            <a:off x="392425" y="1751875"/>
            <a:ext cx="8524800" cy="855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Clr>
                <a:schemeClr val="dk1"/>
              </a:buClr>
              <a:buSzPct val="61111"/>
              <a:buFont typeface="Arial"/>
              <a:buNone/>
            </a:pPr>
            <a:r>
              <a:rPr lang="es" sz="1800">
                <a:solidFill>
                  <a:schemeClr val="accent2"/>
                </a:solidFill>
                <a:latin typeface="Oswald"/>
                <a:ea typeface="Oswald"/>
                <a:cs typeface="Oswald"/>
                <a:sym typeface="Oswald"/>
              </a:rPr>
              <a:t>Its main purpose is to</a:t>
            </a:r>
            <a:r>
              <a:rPr lang="es" sz="1800">
                <a:solidFill>
                  <a:srgbClr val="3D85C6"/>
                </a:solidFill>
                <a:latin typeface="Oswald"/>
                <a:ea typeface="Oswald"/>
                <a:cs typeface="Oswald"/>
                <a:sym typeface="Oswald"/>
              </a:rPr>
              <a:t> contact people, in an non-intrusive-mode, who are in the beginning of the process of buying a particular product </a:t>
            </a:r>
            <a:r>
              <a:rPr lang="es" sz="1800">
                <a:solidFill>
                  <a:schemeClr val="accent2"/>
                </a:solidFill>
                <a:latin typeface="Oswald"/>
                <a:ea typeface="Oswald"/>
                <a:cs typeface="Oswald"/>
                <a:sym typeface="Oswald"/>
              </a:rPr>
              <a:t>(or finding an educational centre). From here, </a:t>
            </a:r>
            <a:r>
              <a:rPr lang="es" sz="1800">
                <a:solidFill>
                  <a:srgbClr val="3D85C6"/>
                </a:solidFill>
                <a:latin typeface="Oswald"/>
                <a:ea typeface="Oswald"/>
                <a:cs typeface="Oswald"/>
                <a:sym typeface="Oswald"/>
              </a:rPr>
              <a:t>they are accompanied</a:t>
            </a:r>
            <a:r>
              <a:rPr lang="es" sz="1800">
                <a:solidFill>
                  <a:schemeClr val="accent2"/>
                </a:solidFill>
                <a:latin typeface="Oswald"/>
                <a:ea typeface="Oswald"/>
                <a:cs typeface="Oswald"/>
                <a:sym typeface="Oswald"/>
              </a:rPr>
              <a:t>, through the appropriate content for each of the phases of the purchase process and their profile, to the final transaction, and, later,  achieve their loyalty...</a:t>
            </a:r>
          </a:p>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p:nvPr/>
        </p:nvSpPr>
        <p:spPr>
          <a:xfrm>
            <a:off x="237600" y="1049300"/>
            <a:ext cx="3896400" cy="3650100"/>
          </a:xfrm>
          <a:prstGeom prst="rect">
            <a:avLst/>
          </a:prstGeom>
          <a:noFill/>
          <a:ln>
            <a:noFill/>
          </a:ln>
        </p:spPr>
        <p:txBody>
          <a:bodyPr wrap="square" lIns="91425" tIns="91425" rIns="91425" bIns="91425" anchor="t" anchorCtr="0">
            <a:noAutofit/>
          </a:bodyPr>
          <a:lstStyle/>
          <a:p>
            <a:pPr lvl="0">
              <a:spcBef>
                <a:spcPts val="0"/>
              </a:spcBef>
              <a:buNone/>
            </a:pPr>
            <a:r>
              <a:rPr lang="es" sz="1800">
                <a:solidFill>
                  <a:schemeClr val="accent2"/>
                </a:solidFill>
                <a:highlight>
                  <a:srgbClr val="FFFFFF"/>
                </a:highlight>
                <a:latin typeface="Oswald"/>
                <a:ea typeface="Oswald"/>
                <a:cs typeface="Oswald"/>
                <a:sym typeface="Oswald"/>
              </a:rPr>
              <a:t>Inbound marketing</a:t>
            </a:r>
            <a:r>
              <a:rPr lang="es" sz="1800">
                <a:solidFill>
                  <a:srgbClr val="0B5394"/>
                </a:solidFill>
                <a:highlight>
                  <a:srgbClr val="FFFFFF"/>
                </a:highlight>
                <a:latin typeface="Oswald"/>
                <a:ea typeface="Oswald"/>
                <a:cs typeface="Oswald"/>
                <a:sym typeface="Oswald"/>
              </a:rPr>
              <a:t> makes use of and combines marketing/advertising techniques </a:t>
            </a:r>
          </a:p>
          <a:p>
            <a:pPr lvl="0">
              <a:spcBef>
                <a:spcPts val="0"/>
              </a:spcBef>
              <a:buNone/>
            </a:pPr>
            <a:endParaRPr sz="1800">
              <a:solidFill>
                <a:schemeClr val="accent2"/>
              </a:solidFill>
              <a:highlight>
                <a:srgbClr val="FFFFFF"/>
              </a:highlight>
              <a:latin typeface="Oswald"/>
              <a:ea typeface="Oswald"/>
              <a:cs typeface="Oswald"/>
              <a:sym typeface="Oswald"/>
            </a:endParaRPr>
          </a:p>
          <a:p>
            <a:pPr marL="457200" lvl="0" indent="-342900" rtl="0">
              <a:spcBef>
                <a:spcPts val="0"/>
              </a:spcBef>
              <a:spcAft>
                <a:spcPts val="0"/>
              </a:spcAft>
              <a:buClr>
                <a:schemeClr val="accent2"/>
              </a:buClr>
              <a:buSzPct val="100000"/>
              <a:buFont typeface="Oswald"/>
              <a:buChar char="★"/>
            </a:pPr>
            <a:r>
              <a:rPr lang="es" sz="1800">
                <a:solidFill>
                  <a:schemeClr val="accent2"/>
                </a:solidFill>
                <a:highlight>
                  <a:srgbClr val="FFFFFF"/>
                </a:highlight>
                <a:latin typeface="Oswald"/>
                <a:ea typeface="Oswald"/>
                <a:cs typeface="Oswald"/>
                <a:sym typeface="Oswald"/>
              </a:rPr>
              <a:t>content marketing,</a:t>
            </a:r>
          </a:p>
          <a:p>
            <a:pPr marL="457200" lvl="0" indent="-342900" rtl="0">
              <a:spcBef>
                <a:spcPts val="0"/>
              </a:spcBef>
              <a:spcAft>
                <a:spcPts val="0"/>
              </a:spcAft>
              <a:buClr>
                <a:schemeClr val="accent2"/>
              </a:buClr>
              <a:buSzPct val="100000"/>
              <a:buFont typeface="Oswald"/>
              <a:buChar char="★"/>
            </a:pPr>
            <a:r>
              <a:rPr lang="es" sz="1800">
                <a:solidFill>
                  <a:schemeClr val="accent2"/>
                </a:solidFill>
                <a:highlight>
                  <a:srgbClr val="FFFFFF"/>
                </a:highlight>
                <a:latin typeface="Oswald"/>
                <a:ea typeface="Oswald"/>
                <a:cs typeface="Oswald"/>
                <a:sym typeface="Oswald"/>
              </a:rPr>
              <a:t>SEO (</a:t>
            </a:r>
            <a:r>
              <a:rPr lang="es" sz="1800">
                <a:solidFill>
                  <a:srgbClr val="222222"/>
                </a:solidFill>
                <a:highlight>
                  <a:srgbClr val="FFFFFF"/>
                </a:highlight>
                <a:latin typeface="Oswald"/>
                <a:ea typeface="Oswald"/>
                <a:cs typeface="Oswald"/>
                <a:sym typeface="Oswald"/>
              </a:rPr>
              <a:t>Search Engine Optimization)</a:t>
            </a:r>
          </a:p>
          <a:p>
            <a:pPr marL="457200" lvl="0" indent="-342900" rtl="0">
              <a:spcBef>
                <a:spcPts val="0"/>
              </a:spcBef>
              <a:spcAft>
                <a:spcPts val="0"/>
              </a:spcAft>
              <a:buClr>
                <a:srgbClr val="FF00FF"/>
              </a:buClr>
              <a:buSzPct val="100000"/>
              <a:buFont typeface="Oswald"/>
              <a:buChar char="★"/>
            </a:pPr>
            <a:r>
              <a:rPr lang="es" sz="1800" b="1">
                <a:solidFill>
                  <a:srgbClr val="FF00FF"/>
                </a:solidFill>
                <a:highlight>
                  <a:srgbClr val="FFFFFF"/>
                </a:highlight>
                <a:latin typeface="Oswald"/>
                <a:ea typeface="Oswald"/>
                <a:cs typeface="Oswald"/>
                <a:sym typeface="Oswald"/>
              </a:rPr>
              <a:t>social media marketing,</a:t>
            </a:r>
          </a:p>
          <a:p>
            <a:pPr marL="457200" lvl="0" indent="-342900" rtl="0">
              <a:spcBef>
                <a:spcPts val="0"/>
              </a:spcBef>
              <a:spcAft>
                <a:spcPts val="0"/>
              </a:spcAft>
              <a:buClr>
                <a:schemeClr val="accent2"/>
              </a:buClr>
              <a:buSzPct val="100000"/>
              <a:buFont typeface="Oswald"/>
              <a:buChar char="★"/>
            </a:pPr>
            <a:r>
              <a:rPr lang="es" sz="1800">
                <a:solidFill>
                  <a:schemeClr val="accent2"/>
                </a:solidFill>
                <a:highlight>
                  <a:srgbClr val="FFFFFF"/>
                </a:highlight>
                <a:latin typeface="Oswald"/>
                <a:ea typeface="Oswald"/>
                <a:cs typeface="Oswald"/>
                <a:sym typeface="Oswald"/>
              </a:rPr>
              <a:t> search engine advertising,</a:t>
            </a:r>
          </a:p>
          <a:p>
            <a:pPr marL="457200" lvl="0" indent="-342900" rtl="0">
              <a:spcBef>
                <a:spcPts val="0"/>
              </a:spcBef>
              <a:spcAft>
                <a:spcPts val="0"/>
              </a:spcAft>
              <a:buClr>
                <a:schemeClr val="accent2"/>
              </a:buClr>
              <a:buSzPct val="100000"/>
              <a:buFont typeface="Oswald"/>
              <a:buChar char="★"/>
            </a:pPr>
            <a:r>
              <a:rPr lang="es" sz="1800">
                <a:solidFill>
                  <a:schemeClr val="accent2"/>
                </a:solidFill>
                <a:highlight>
                  <a:srgbClr val="FFFFFF"/>
                </a:highlight>
                <a:latin typeface="Oswald"/>
                <a:ea typeface="Oswald"/>
                <a:cs typeface="Oswald"/>
                <a:sym typeface="Oswald"/>
              </a:rPr>
              <a:t>web analytics,</a:t>
            </a:r>
          </a:p>
          <a:p>
            <a:pPr marL="457200" lvl="0" indent="-342900" rtl="0">
              <a:spcBef>
                <a:spcPts val="0"/>
              </a:spcBef>
              <a:buClr>
                <a:schemeClr val="accent2"/>
              </a:buClr>
              <a:buSzPct val="100000"/>
              <a:buFont typeface="Oswald"/>
              <a:buChar char="★"/>
            </a:pPr>
            <a:r>
              <a:rPr lang="es" sz="1800">
                <a:solidFill>
                  <a:schemeClr val="accent2"/>
                </a:solidFill>
                <a:highlight>
                  <a:srgbClr val="FFFFFF"/>
                </a:highlight>
                <a:latin typeface="Oswald"/>
                <a:ea typeface="Oswald"/>
                <a:cs typeface="Oswald"/>
                <a:sym typeface="Oswald"/>
              </a:rPr>
              <a:t>email marketing… </a:t>
            </a:r>
          </a:p>
          <a:p>
            <a:pPr lvl="0" indent="457200" rtl="0">
              <a:spcBef>
                <a:spcPts val="0"/>
              </a:spcBef>
              <a:buNone/>
            </a:pPr>
            <a:endParaRPr sz="1800">
              <a:solidFill>
                <a:schemeClr val="accent2"/>
              </a:solidFill>
              <a:highlight>
                <a:srgbClr val="FFFFFF"/>
              </a:highlight>
              <a:latin typeface="Oswald"/>
              <a:ea typeface="Oswald"/>
              <a:cs typeface="Oswald"/>
              <a:sym typeface="Oswald"/>
            </a:endParaRPr>
          </a:p>
          <a:p>
            <a:pPr marL="0" lvl="0" indent="0" rtl="0">
              <a:spcBef>
                <a:spcPts val="0"/>
              </a:spcBef>
              <a:buNone/>
            </a:pPr>
            <a:r>
              <a:rPr lang="es" sz="1800">
                <a:solidFill>
                  <a:schemeClr val="accent2"/>
                </a:solidFill>
                <a:highlight>
                  <a:srgbClr val="FFFFFF"/>
                </a:highlight>
                <a:latin typeface="Oswald"/>
                <a:ea typeface="Oswald"/>
                <a:cs typeface="Oswald"/>
                <a:sym typeface="Oswald"/>
              </a:rPr>
              <a:t>….by addressing the user in a </a:t>
            </a:r>
            <a:r>
              <a:rPr lang="es" sz="1800" b="1">
                <a:solidFill>
                  <a:srgbClr val="FF00FF"/>
                </a:solidFill>
                <a:highlight>
                  <a:srgbClr val="FFFFFF"/>
                </a:highlight>
                <a:latin typeface="Oswald"/>
                <a:ea typeface="Oswald"/>
                <a:cs typeface="Oswald"/>
                <a:sym typeface="Oswald"/>
              </a:rPr>
              <a:t>NON-INTRUSIVE way </a:t>
            </a:r>
            <a:r>
              <a:rPr lang="es" sz="1800">
                <a:solidFill>
                  <a:schemeClr val="accent2"/>
                </a:solidFill>
                <a:highlight>
                  <a:srgbClr val="FFFFFF"/>
                </a:highlight>
                <a:latin typeface="Oswald"/>
                <a:ea typeface="Oswald"/>
                <a:cs typeface="Oswald"/>
                <a:sym typeface="Oswald"/>
              </a:rPr>
              <a:t>and contributing value.</a:t>
            </a:r>
          </a:p>
          <a:p>
            <a:pPr marL="0" lvl="0" indent="-69850">
              <a:spcBef>
                <a:spcPts val="0"/>
              </a:spcBef>
              <a:buClr>
                <a:schemeClr val="dk1"/>
              </a:buClr>
              <a:buSzPct val="61111"/>
              <a:buFont typeface="Arial"/>
              <a:buNone/>
            </a:pPr>
            <a:endParaRPr sz="1800">
              <a:solidFill>
                <a:schemeClr val="accent2"/>
              </a:solidFill>
              <a:highlight>
                <a:srgbClr val="FFFFFF"/>
              </a:highlight>
              <a:latin typeface="Oswald"/>
              <a:ea typeface="Oswald"/>
              <a:cs typeface="Oswald"/>
              <a:sym typeface="Oswald"/>
            </a:endParaRPr>
          </a:p>
        </p:txBody>
      </p:sp>
      <p:pic>
        <p:nvPicPr>
          <p:cNvPr id="186" name="Shape 186" descr="Inbound marketing_1.png"/>
          <p:cNvPicPr preferRelativeResize="0"/>
          <p:nvPr/>
        </p:nvPicPr>
        <p:blipFill>
          <a:blip r:embed="rId3">
            <a:alphaModFix/>
          </a:blip>
          <a:stretch>
            <a:fillRect/>
          </a:stretch>
        </p:blipFill>
        <p:spPr>
          <a:xfrm>
            <a:off x="4133900" y="1136300"/>
            <a:ext cx="4857701" cy="3238475"/>
          </a:xfrm>
          <a:prstGeom prst="rect">
            <a:avLst/>
          </a:prstGeom>
          <a:noFill/>
          <a:ln>
            <a:noFill/>
          </a:ln>
        </p:spPr>
      </p:pic>
      <p:sp>
        <p:nvSpPr>
          <p:cNvPr id="187" name="Shape 187"/>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
        <p:nvSpPr>
          <p:cNvPr id="188" name="Shape 188"/>
          <p:cNvSpPr txBox="1">
            <a:spLocks noGrp="1"/>
          </p:cNvSpPr>
          <p:nvPr>
            <p:ph type="ctrTitle"/>
          </p:nvPr>
        </p:nvSpPr>
        <p:spPr>
          <a:xfrm>
            <a:off x="263100" y="164050"/>
            <a:ext cx="5176500" cy="598500"/>
          </a:xfrm>
          <a:prstGeom prst="rect">
            <a:avLst/>
          </a:prstGeom>
        </p:spPr>
        <p:txBody>
          <a:bodyPr wrap="square" lIns="91425" tIns="91425" rIns="91425" bIns="91425" anchor="b" anchorCtr="0">
            <a:noAutofit/>
          </a:bodyPr>
          <a:lstStyle/>
          <a:p>
            <a:pPr lvl="0" algn="l" rtl="0">
              <a:spcBef>
                <a:spcPts val="0"/>
              </a:spcBef>
              <a:buNone/>
            </a:pPr>
            <a:r>
              <a:rPr lang="es" sz="3600">
                <a:latin typeface="Oswald"/>
                <a:ea typeface="Oswald"/>
                <a:cs typeface="Oswald"/>
                <a:sym typeface="Oswald"/>
              </a:rPr>
              <a:t>Social Media </a:t>
            </a:r>
            <a:r>
              <a:rPr lang="es" sz="3000">
                <a:solidFill>
                  <a:srgbClr val="0B5394"/>
                </a:solidFill>
                <a:latin typeface="Oswald"/>
                <a:ea typeface="Oswald"/>
                <a:cs typeface="Oswald"/>
                <a:sym typeface="Oswald"/>
              </a:rPr>
              <a:t>as a Marketing Tool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198050" y="1520925"/>
            <a:ext cx="4884900" cy="2205000"/>
          </a:xfrm>
          <a:prstGeom prst="rect">
            <a:avLst/>
          </a:prstGeom>
          <a:noFill/>
          <a:ln>
            <a:noFill/>
          </a:ln>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PRESENCE: WEBPAGE AND OMNICHANNEL</a:t>
            </a:r>
          </a:p>
          <a:p>
            <a:pPr marL="457200" marR="25400" lvl="0" indent="-342900"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VISIBILITY FOR EDUCATIONAL MARKETING</a:t>
            </a:r>
          </a:p>
          <a:p>
            <a:pPr marL="457200" marR="25400" lvl="0" indent="-342900"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SEGMENTATION</a:t>
            </a:r>
          </a:p>
          <a:p>
            <a:pPr marL="457200" marR="25400" lvl="0" indent="-342900" algn="just"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ATTRACTION AND CAPTURE</a:t>
            </a:r>
          </a:p>
          <a:p>
            <a:pPr marL="457200" marR="25400" lvl="0" indent="-342900" algn="just" rtl="0">
              <a:lnSpc>
                <a:spcPct val="150000"/>
              </a:lnSpc>
              <a:spcBef>
                <a:spcPts val="0"/>
              </a:spcBef>
              <a:buClr>
                <a:srgbClr val="0B5394"/>
              </a:buClr>
              <a:buSzPct val="100000"/>
              <a:buFont typeface="Oswald"/>
              <a:buAutoNum type="arabicPeriod"/>
            </a:pPr>
            <a:r>
              <a:rPr lang="es" sz="1800">
                <a:solidFill>
                  <a:srgbClr val="0B5394"/>
                </a:solidFill>
                <a:highlight>
                  <a:srgbClr val="FFFFFF"/>
                </a:highlight>
                <a:latin typeface="Oswald"/>
                <a:ea typeface="Oswald"/>
                <a:cs typeface="Oswald"/>
                <a:sym typeface="Oswald"/>
              </a:rPr>
              <a:t>TRANSPARENCY</a:t>
            </a:r>
          </a:p>
        </p:txBody>
      </p:sp>
      <p:sp>
        <p:nvSpPr>
          <p:cNvPr id="194" name="Shape 194"/>
          <p:cNvSpPr txBox="1">
            <a:spLocks noGrp="1"/>
          </p:cNvSpPr>
          <p:nvPr>
            <p:ph type="ctrTitle"/>
          </p:nvPr>
        </p:nvSpPr>
        <p:spPr>
          <a:xfrm>
            <a:off x="388325" y="949125"/>
            <a:ext cx="6250800" cy="579600"/>
          </a:xfrm>
          <a:prstGeom prst="rect">
            <a:avLst/>
          </a:prstGeom>
        </p:spPr>
        <p:txBody>
          <a:bodyPr wrap="square" lIns="91425" tIns="91425" rIns="91425" bIns="91425" anchor="b" anchorCtr="0">
            <a:noAutofit/>
          </a:bodyPr>
          <a:lstStyle/>
          <a:p>
            <a:pPr lvl="0" algn="l" rtl="0">
              <a:spcBef>
                <a:spcPts val="0"/>
              </a:spcBef>
              <a:buNone/>
            </a:pPr>
            <a:r>
              <a:rPr lang="es" sz="3600">
                <a:latin typeface="Oswald"/>
                <a:ea typeface="Oswald"/>
                <a:cs typeface="Oswald"/>
                <a:sym typeface="Oswald"/>
              </a:rPr>
              <a:t>Inbound marketing: </a:t>
            </a:r>
          </a:p>
          <a:p>
            <a:pPr lvl="0" algn="l" rtl="0">
              <a:spcBef>
                <a:spcPts val="0"/>
              </a:spcBef>
              <a:buNone/>
            </a:pPr>
            <a:r>
              <a:rPr lang="es" sz="3600">
                <a:solidFill>
                  <a:schemeClr val="accent2"/>
                </a:solidFill>
                <a:highlight>
                  <a:srgbClr val="FFFFFF"/>
                </a:highlight>
                <a:latin typeface="Oswald"/>
                <a:ea typeface="Oswald"/>
                <a:cs typeface="Oswald"/>
                <a:sym typeface="Oswald"/>
              </a:rPr>
              <a:t>5 basic pillars</a:t>
            </a:r>
          </a:p>
        </p:txBody>
      </p:sp>
      <p:pic>
        <p:nvPicPr>
          <p:cNvPr id="195" name="Shape 195" descr="mobile-phone-426559_960_720.jpg"/>
          <p:cNvPicPr preferRelativeResize="0"/>
          <p:nvPr/>
        </p:nvPicPr>
        <p:blipFill>
          <a:blip r:embed="rId3">
            <a:alphaModFix/>
          </a:blip>
          <a:stretch>
            <a:fillRect/>
          </a:stretch>
        </p:blipFill>
        <p:spPr>
          <a:xfrm>
            <a:off x="4516225" y="0"/>
            <a:ext cx="6399725" cy="5227349"/>
          </a:xfrm>
          <a:prstGeom prst="rect">
            <a:avLst/>
          </a:prstGeom>
          <a:noFill/>
          <a:ln>
            <a:noFill/>
          </a:ln>
        </p:spPr>
      </p:pic>
      <p:pic>
        <p:nvPicPr>
          <p:cNvPr id="196" name="Shape 196" descr="inbound.png"/>
          <p:cNvPicPr preferRelativeResize="0"/>
          <p:nvPr/>
        </p:nvPicPr>
        <p:blipFill>
          <a:blip r:embed="rId4">
            <a:alphaModFix/>
          </a:blip>
          <a:stretch>
            <a:fillRect/>
          </a:stretch>
        </p:blipFill>
        <p:spPr>
          <a:xfrm>
            <a:off x="558800" y="3573250"/>
            <a:ext cx="3009951" cy="1440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07575" y="193050"/>
            <a:ext cx="6269400" cy="448200"/>
          </a:xfrm>
          <a:prstGeom prst="rect">
            <a:avLst/>
          </a:prstGeom>
          <a:noFill/>
          <a:ln>
            <a:noFill/>
          </a:ln>
        </p:spPr>
        <p:txBody>
          <a:bodyPr wrap="square" lIns="91425" tIns="91425" rIns="91425" bIns="91425" anchor="t" anchorCtr="0">
            <a:noAutofit/>
          </a:bodyPr>
          <a:lstStyle/>
          <a:p>
            <a:pPr marL="457200" marR="25400" lvl="0" indent="-381000" algn="just" rtl="0">
              <a:lnSpc>
                <a:spcPct val="115000"/>
              </a:lnSpc>
              <a:spcBef>
                <a:spcPts val="0"/>
              </a:spcBef>
              <a:buClr>
                <a:srgbClr val="434343"/>
              </a:buClr>
              <a:buSzPct val="100000"/>
              <a:buFont typeface="Oswald"/>
              <a:buAutoNum type="arabicPeriod"/>
            </a:pPr>
            <a:r>
              <a:rPr lang="es" sz="2400">
                <a:solidFill>
                  <a:srgbClr val="434343"/>
                </a:solidFill>
                <a:highlight>
                  <a:srgbClr val="FFFFFF"/>
                </a:highlight>
                <a:latin typeface="Oswald"/>
                <a:ea typeface="Oswald"/>
                <a:cs typeface="Oswald"/>
                <a:sym typeface="Oswald"/>
              </a:rPr>
              <a:t>PRESENCE: WEBPAGE AND OMNICHANNEL</a:t>
            </a:r>
          </a:p>
        </p:txBody>
      </p:sp>
      <p:sp>
        <p:nvSpPr>
          <p:cNvPr id="202" name="Shape 202"/>
          <p:cNvSpPr txBox="1"/>
          <p:nvPr/>
        </p:nvSpPr>
        <p:spPr>
          <a:xfrm>
            <a:off x="370075" y="641400"/>
            <a:ext cx="8547900" cy="890100"/>
          </a:xfrm>
          <a:prstGeom prst="rect">
            <a:avLst/>
          </a:prstGeom>
          <a:noFill/>
          <a:ln>
            <a:noFill/>
          </a:ln>
        </p:spPr>
        <p:txBody>
          <a:bodyPr wrap="square" lIns="91425" tIns="91425" rIns="91425" bIns="91425" anchor="t" anchorCtr="0">
            <a:noAutofit/>
          </a:bodyPr>
          <a:lstStyle/>
          <a:p>
            <a:pPr lvl="0" algn="just">
              <a:spcBef>
                <a:spcPts val="0"/>
              </a:spcBef>
              <a:buClr>
                <a:schemeClr val="dk1"/>
              </a:buClr>
              <a:buSzPct val="61111"/>
              <a:buFont typeface="Arial"/>
              <a:buNone/>
            </a:pPr>
            <a:r>
              <a:rPr lang="es" sz="1800">
                <a:latin typeface="Oswald"/>
                <a:ea typeface="Oswald"/>
                <a:cs typeface="Oswald"/>
                <a:sym typeface="Oswald"/>
              </a:rPr>
              <a:t>The process starts from </a:t>
            </a:r>
            <a:r>
              <a:rPr lang="es" sz="1800">
                <a:solidFill>
                  <a:srgbClr val="0B5394"/>
                </a:solidFill>
                <a:latin typeface="Oswald"/>
                <a:ea typeface="Oswald"/>
                <a:cs typeface="Oswald"/>
                <a:sym typeface="Oswald"/>
              </a:rPr>
              <a:t>attracting ‘strangers’ to view our content and turning them into regular visitors</a:t>
            </a:r>
            <a:r>
              <a:rPr lang="es" sz="1800">
                <a:latin typeface="Oswald"/>
                <a:ea typeface="Oswald"/>
                <a:cs typeface="Oswald"/>
                <a:sym typeface="Oswald"/>
              </a:rPr>
              <a:t>. By improving your website’s you can </a:t>
            </a:r>
            <a:r>
              <a:rPr lang="es" sz="1800">
                <a:solidFill>
                  <a:srgbClr val="0B5394"/>
                </a:solidFill>
                <a:latin typeface="Oswald"/>
                <a:ea typeface="Oswald"/>
                <a:cs typeface="Oswald"/>
                <a:sym typeface="Oswald"/>
              </a:rPr>
              <a:t>turn these visitors into loyal customers and school ambassadors.</a:t>
            </a:r>
          </a:p>
          <a:p>
            <a:pPr lvl="0">
              <a:spcBef>
                <a:spcPts val="0"/>
              </a:spcBef>
              <a:buNone/>
            </a:pPr>
            <a:endParaRPr sz="1800">
              <a:latin typeface="Oswald"/>
              <a:ea typeface="Oswald"/>
              <a:cs typeface="Oswald"/>
              <a:sym typeface="Oswald"/>
            </a:endParaRPr>
          </a:p>
        </p:txBody>
      </p:sp>
      <p:sp>
        <p:nvSpPr>
          <p:cNvPr id="203" name="Shape 203"/>
          <p:cNvSpPr txBox="1"/>
          <p:nvPr/>
        </p:nvSpPr>
        <p:spPr>
          <a:xfrm>
            <a:off x="3725025" y="1377725"/>
            <a:ext cx="5060100" cy="3395700"/>
          </a:xfrm>
          <a:prstGeom prst="rect">
            <a:avLst/>
          </a:prstGeom>
          <a:noFill/>
          <a:ln>
            <a:noFill/>
          </a:ln>
        </p:spPr>
        <p:txBody>
          <a:bodyPr wrap="square" lIns="91425" tIns="91425" rIns="91425" bIns="91425" anchor="ctr" anchorCtr="0">
            <a:noAutofit/>
          </a:bodyPr>
          <a:lstStyle/>
          <a:p>
            <a:pPr lvl="0" rtl="0">
              <a:spcBef>
                <a:spcPts val="0"/>
              </a:spcBef>
              <a:buNone/>
            </a:pPr>
            <a:endParaRPr sz="1800">
              <a:solidFill>
                <a:schemeClr val="dk1"/>
              </a:solidFill>
              <a:latin typeface="Oswald"/>
              <a:ea typeface="Oswald"/>
              <a:cs typeface="Oswald"/>
              <a:sym typeface="Oswald"/>
            </a:endParaRPr>
          </a:p>
          <a:p>
            <a:pPr marL="914400" lvl="0" indent="-342900" rtl="0">
              <a:lnSpc>
                <a:spcPct val="115000"/>
              </a:lnSpc>
              <a:spcBef>
                <a:spcPts val="0"/>
              </a:spcBef>
              <a:buClr>
                <a:schemeClr val="dk1"/>
              </a:buClr>
              <a:buSzPct val="100000"/>
              <a:buFont typeface="Oswald"/>
              <a:buChar char="●"/>
            </a:pPr>
            <a:r>
              <a:rPr lang="es" sz="1800">
                <a:solidFill>
                  <a:srgbClr val="0B5394"/>
                </a:solidFill>
                <a:latin typeface="Oswald"/>
                <a:ea typeface="Oswald"/>
                <a:cs typeface="Oswald"/>
                <a:sym typeface="Oswald"/>
              </a:rPr>
              <a:t>WEBPAGE </a:t>
            </a:r>
            <a:r>
              <a:rPr lang="es" sz="1800">
                <a:solidFill>
                  <a:schemeClr val="dk1"/>
                </a:solidFill>
                <a:latin typeface="Oswald"/>
                <a:ea typeface="Oswald"/>
                <a:cs typeface="Oswald"/>
                <a:sym typeface="Oswald"/>
              </a:rPr>
              <a:t>must be above all:</a:t>
            </a:r>
            <a:r>
              <a:rPr lang="es" sz="1800">
                <a:solidFill>
                  <a:srgbClr val="FF00FF"/>
                </a:solidFill>
                <a:latin typeface="Oswald"/>
                <a:ea typeface="Oswald"/>
                <a:cs typeface="Oswald"/>
                <a:sym typeface="Oswald"/>
              </a:rPr>
              <a:t> visual, attractive, practical, mobile responsive</a:t>
            </a:r>
            <a:r>
              <a:rPr lang="es" sz="1800">
                <a:solidFill>
                  <a:schemeClr val="dk1"/>
                </a:solidFill>
                <a:latin typeface="Oswald"/>
                <a:ea typeface="Oswald"/>
                <a:cs typeface="Oswald"/>
                <a:sym typeface="Oswald"/>
              </a:rPr>
              <a:t> (adapted to mobile technologies) and </a:t>
            </a:r>
            <a:r>
              <a:rPr lang="es" sz="1800">
                <a:solidFill>
                  <a:srgbClr val="FF00FF"/>
                </a:solidFill>
                <a:latin typeface="Oswald"/>
                <a:ea typeface="Oswald"/>
                <a:cs typeface="Oswald"/>
                <a:sym typeface="Oswald"/>
              </a:rPr>
              <a:t>functional</a:t>
            </a:r>
            <a:r>
              <a:rPr lang="es" sz="1800">
                <a:solidFill>
                  <a:schemeClr val="dk1"/>
                </a:solidFill>
                <a:latin typeface="Oswald"/>
                <a:ea typeface="Oswald"/>
                <a:cs typeface="Oswald"/>
                <a:sym typeface="Oswald"/>
              </a:rPr>
              <a:t>.</a:t>
            </a:r>
          </a:p>
          <a:p>
            <a:pPr marL="914400" lvl="0" indent="-342900" rtl="0">
              <a:lnSpc>
                <a:spcPct val="115000"/>
              </a:lnSpc>
              <a:spcBef>
                <a:spcPts val="0"/>
              </a:spcBef>
              <a:buClr>
                <a:schemeClr val="dk1"/>
              </a:buClr>
              <a:buSzPct val="100000"/>
              <a:buFont typeface="Oswald"/>
              <a:buChar char="●"/>
            </a:pPr>
            <a:r>
              <a:rPr lang="es" sz="1800">
                <a:solidFill>
                  <a:srgbClr val="0B5394"/>
                </a:solidFill>
                <a:latin typeface="Oswald"/>
                <a:ea typeface="Oswald"/>
                <a:cs typeface="Oswald"/>
                <a:sym typeface="Oswald"/>
              </a:rPr>
              <a:t>Omnichannel</a:t>
            </a:r>
            <a:r>
              <a:rPr lang="es" sz="1800">
                <a:solidFill>
                  <a:schemeClr val="dk1"/>
                </a:solidFill>
                <a:latin typeface="Oswald"/>
                <a:ea typeface="Oswald"/>
                <a:cs typeface="Oswald"/>
                <a:sym typeface="Oswald"/>
              </a:rPr>
              <a:t>: User can reach you through a multitude of media. We should offer a </a:t>
            </a:r>
            <a:r>
              <a:rPr lang="es" sz="1800">
                <a:solidFill>
                  <a:srgbClr val="FF00FF"/>
                </a:solidFill>
                <a:latin typeface="Oswald"/>
                <a:ea typeface="Oswald"/>
                <a:cs typeface="Oswald"/>
                <a:sym typeface="Oswald"/>
              </a:rPr>
              <a:t>professional presence in all channels</a:t>
            </a:r>
            <a:r>
              <a:rPr lang="es" sz="1800">
                <a:solidFill>
                  <a:srgbClr val="FF9900"/>
                </a:solidFill>
                <a:latin typeface="Oswald"/>
                <a:ea typeface="Oswald"/>
                <a:cs typeface="Oswald"/>
                <a:sym typeface="Oswald"/>
              </a:rPr>
              <a:t> </a:t>
            </a:r>
            <a:r>
              <a:rPr lang="es" sz="1800">
                <a:solidFill>
                  <a:schemeClr val="dk1"/>
                </a:solidFill>
                <a:latin typeface="Oswald"/>
                <a:ea typeface="Oswald"/>
                <a:cs typeface="Oswald"/>
                <a:sym typeface="Oswald"/>
              </a:rPr>
              <a:t>and formats. </a:t>
            </a:r>
          </a:p>
          <a:p>
            <a:pPr marL="914400" lvl="0" indent="-342900" rtl="0">
              <a:lnSpc>
                <a:spcPct val="115000"/>
              </a:lnSpc>
              <a:spcBef>
                <a:spcPts val="0"/>
              </a:spcBef>
              <a:buClr>
                <a:srgbClr val="000000"/>
              </a:buClr>
              <a:buSzPct val="100000"/>
              <a:buFont typeface="Oswald"/>
              <a:buChar char="●"/>
            </a:pPr>
            <a:r>
              <a:rPr lang="es" sz="1800">
                <a:solidFill>
                  <a:srgbClr val="0B5394"/>
                </a:solidFill>
                <a:latin typeface="Oswald"/>
                <a:ea typeface="Oswald"/>
                <a:cs typeface="Oswald"/>
                <a:sym typeface="Oswald"/>
              </a:rPr>
              <a:t>Social networks</a:t>
            </a:r>
            <a:r>
              <a:rPr lang="es" sz="1800">
                <a:latin typeface="Oswald"/>
                <a:ea typeface="Oswald"/>
                <a:cs typeface="Oswald"/>
                <a:sym typeface="Oswald"/>
              </a:rPr>
              <a:t> </a:t>
            </a:r>
            <a:r>
              <a:rPr lang="es" sz="1800">
                <a:solidFill>
                  <a:srgbClr val="FF00FF"/>
                </a:solidFill>
                <a:latin typeface="Oswald"/>
                <a:ea typeface="Oswald"/>
                <a:cs typeface="Oswald"/>
                <a:sym typeface="Oswald"/>
              </a:rPr>
              <a:t>are indispensable</a:t>
            </a:r>
            <a:r>
              <a:rPr lang="es" sz="1800">
                <a:latin typeface="Oswald"/>
                <a:ea typeface="Oswald"/>
                <a:cs typeface="Oswald"/>
                <a:sym typeface="Oswald"/>
              </a:rPr>
              <a:t> </a:t>
            </a:r>
          </a:p>
          <a:p>
            <a:pPr marL="914400" lvl="0" indent="-342900" rtl="0">
              <a:lnSpc>
                <a:spcPct val="115000"/>
              </a:lnSpc>
              <a:spcBef>
                <a:spcPts val="0"/>
              </a:spcBef>
              <a:buClr>
                <a:schemeClr val="dk1"/>
              </a:buClr>
              <a:buSzPct val="100000"/>
              <a:buFont typeface="Oswald"/>
              <a:buChar char="●"/>
            </a:pPr>
            <a:r>
              <a:rPr lang="es" sz="1800">
                <a:solidFill>
                  <a:srgbClr val="0B5394"/>
                </a:solidFill>
                <a:latin typeface="Oswald"/>
                <a:ea typeface="Oswald"/>
                <a:cs typeface="Oswald"/>
                <a:sym typeface="Oswald"/>
              </a:rPr>
              <a:t>Online reputation</a:t>
            </a:r>
            <a:r>
              <a:rPr lang="es" sz="1800">
                <a:solidFill>
                  <a:srgbClr val="FF00FF"/>
                </a:solidFill>
                <a:latin typeface="Oswald"/>
                <a:ea typeface="Oswald"/>
                <a:cs typeface="Oswald"/>
                <a:sym typeface="Oswald"/>
              </a:rPr>
              <a:t> must be monitored </a:t>
            </a:r>
            <a:r>
              <a:rPr lang="es" sz="1800">
                <a:solidFill>
                  <a:schemeClr val="dk1"/>
                </a:solidFill>
                <a:latin typeface="Oswald"/>
                <a:ea typeface="Oswald"/>
                <a:cs typeface="Oswald"/>
                <a:sym typeface="Oswald"/>
              </a:rPr>
              <a:t>to know at all times what is said and where it is said.</a:t>
            </a:r>
          </a:p>
          <a:p>
            <a:pPr lvl="0" rtl="0">
              <a:spcBef>
                <a:spcPts val="0"/>
              </a:spcBef>
              <a:buNone/>
            </a:pPr>
            <a:endParaRPr sz="1800">
              <a:solidFill>
                <a:schemeClr val="dk1"/>
              </a:solidFill>
              <a:latin typeface="Oswald"/>
              <a:ea typeface="Oswald"/>
              <a:cs typeface="Oswald"/>
              <a:sym typeface="Oswald"/>
            </a:endParaRPr>
          </a:p>
        </p:txBody>
      </p:sp>
      <p:pic>
        <p:nvPicPr>
          <p:cNvPr id="204" name="Shape 204" descr="social-media-1430517_960_720.jpg"/>
          <p:cNvPicPr preferRelativeResize="0"/>
          <p:nvPr/>
        </p:nvPicPr>
        <p:blipFill>
          <a:blip r:embed="rId3">
            <a:alphaModFix/>
          </a:blip>
          <a:stretch>
            <a:fillRect/>
          </a:stretch>
        </p:blipFill>
        <p:spPr>
          <a:xfrm>
            <a:off x="152400" y="1683900"/>
            <a:ext cx="4087150" cy="2886549"/>
          </a:xfrm>
          <a:prstGeom prst="rect">
            <a:avLst/>
          </a:prstGeom>
          <a:noFill/>
          <a:ln>
            <a:noFill/>
          </a:ln>
        </p:spPr>
      </p:pic>
      <p:sp>
        <p:nvSpPr>
          <p:cNvPr id="205" name="Shape 205"/>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220525" y="967571"/>
            <a:ext cx="5410254" cy="3960300"/>
          </a:xfrm>
          <a:prstGeom prst="rect">
            <a:avLst/>
          </a:prstGeom>
          <a:noFill/>
          <a:ln>
            <a:noFill/>
          </a:ln>
        </p:spPr>
        <p:txBody>
          <a:bodyPr wrap="square" lIns="91425" tIns="91425" rIns="91425" bIns="91425" anchor="t" anchorCtr="0">
            <a:noAutofit/>
          </a:bodyPr>
          <a:lstStyle/>
          <a:p>
            <a:pPr marL="457200" marR="25400" lvl="0" indent="-342900" rtl="0">
              <a:lnSpc>
                <a:spcPct val="150000"/>
              </a:lnSpc>
              <a:spcBef>
                <a:spcPts val="0"/>
              </a:spcBef>
              <a:spcAft>
                <a:spcPts val="0"/>
              </a:spcAft>
              <a:buClr>
                <a:srgbClr val="434343"/>
              </a:buClr>
              <a:buSzPct val="100000"/>
              <a:buFont typeface="Oswald"/>
              <a:buChar char="●"/>
            </a:pPr>
            <a:r>
              <a:rPr lang="es" sz="1800" dirty="0">
                <a:solidFill>
                  <a:srgbClr val="0B5394"/>
                </a:solidFill>
                <a:highlight>
                  <a:srgbClr val="FFFFFF"/>
                </a:highlight>
                <a:latin typeface="Oswald"/>
                <a:ea typeface="Oswald"/>
                <a:cs typeface="Oswald"/>
                <a:sym typeface="Oswald"/>
              </a:rPr>
              <a:t>Local positioning</a:t>
            </a:r>
            <a:r>
              <a:rPr lang="es" sz="1800" dirty="0">
                <a:solidFill>
                  <a:srgbClr val="434343"/>
                </a:solidFill>
                <a:highlight>
                  <a:srgbClr val="FFFFFF"/>
                </a:highlight>
                <a:latin typeface="Oswald"/>
                <a:ea typeface="Oswald"/>
                <a:cs typeface="Oswald"/>
                <a:sym typeface="Oswald"/>
              </a:rPr>
              <a:t>, for geolocalized searches. The school should appear in local search results and</a:t>
            </a:r>
            <a:r>
              <a:rPr lang="es" sz="1800" dirty="0">
                <a:solidFill>
                  <a:srgbClr val="FF00FF"/>
                </a:solidFill>
                <a:highlight>
                  <a:srgbClr val="FFFFFF"/>
                </a:highlight>
                <a:latin typeface="Oswald"/>
                <a:ea typeface="Oswald"/>
                <a:cs typeface="Oswald"/>
                <a:sym typeface="Oswald"/>
              </a:rPr>
              <a:t> </a:t>
            </a:r>
            <a:r>
              <a:rPr lang="es" sz="1800" dirty="0">
                <a:solidFill>
                  <a:srgbClr val="0B5394"/>
                </a:solidFill>
                <a:highlight>
                  <a:srgbClr val="FFFFFF"/>
                </a:highlight>
                <a:latin typeface="Oswald"/>
                <a:ea typeface="Oswald"/>
                <a:cs typeface="Oswald"/>
                <a:sym typeface="Oswald"/>
              </a:rPr>
              <a:t>provide all contact information and perfectly updated location.</a:t>
            </a:r>
          </a:p>
          <a:p>
            <a:pPr marL="457200" marR="25400" lvl="0" indent="-342900" rtl="0">
              <a:lnSpc>
                <a:spcPct val="150000"/>
              </a:lnSpc>
              <a:spcBef>
                <a:spcPts val="0"/>
              </a:spcBef>
              <a:buClr>
                <a:srgbClr val="434343"/>
              </a:buClr>
              <a:buSzPct val="100000"/>
              <a:buFont typeface="Oswald"/>
              <a:buChar char="●"/>
            </a:pPr>
            <a:r>
              <a:rPr lang="es" sz="1800" dirty="0">
                <a:solidFill>
                  <a:srgbClr val="434343"/>
                </a:solidFill>
                <a:latin typeface="Oswald"/>
                <a:ea typeface="Oswald"/>
                <a:cs typeface="Oswald"/>
                <a:sym typeface="Oswald"/>
              </a:rPr>
              <a:t>We must </a:t>
            </a:r>
            <a:r>
              <a:rPr lang="es" sz="1800" dirty="0">
                <a:solidFill>
                  <a:srgbClr val="0B5394"/>
                </a:solidFill>
                <a:latin typeface="Oswald"/>
                <a:ea typeface="Oswald"/>
                <a:cs typeface="Oswald"/>
                <a:sym typeface="Oswald"/>
              </a:rPr>
              <a:t>analyze what our online visibility is.</a:t>
            </a:r>
          </a:p>
          <a:p>
            <a:pPr marL="457200" marR="25400" lvl="0" indent="-342900" rtl="0">
              <a:lnSpc>
                <a:spcPct val="150000"/>
              </a:lnSpc>
              <a:spcBef>
                <a:spcPts val="0"/>
              </a:spcBef>
              <a:buClr>
                <a:srgbClr val="434343"/>
              </a:buClr>
              <a:buSzPct val="100000"/>
              <a:buFont typeface="Oswald"/>
              <a:buChar char="●"/>
            </a:pPr>
            <a:r>
              <a:rPr lang="es" sz="1800" dirty="0">
                <a:solidFill>
                  <a:srgbClr val="434343"/>
                </a:solidFill>
                <a:highlight>
                  <a:srgbClr val="FFFFFF"/>
                </a:highlight>
                <a:latin typeface="Oswald"/>
                <a:ea typeface="Oswald"/>
                <a:cs typeface="Oswald"/>
                <a:sym typeface="Oswald"/>
              </a:rPr>
              <a:t>The </a:t>
            </a:r>
            <a:r>
              <a:rPr lang="es" sz="1800" dirty="0">
                <a:solidFill>
                  <a:srgbClr val="0B5394"/>
                </a:solidFill>
                <a:highlight>
                  <a:srgbClr val="FFFFFF"/>
                </a:highlight>
                <a:latin typeface="Oswald"/>
                <a:ea typeface="Oswald"/>
                <a:cs typeface="Oswald"/>
                <a:sym typeface="Oswald"/>
              </a:rPr>
              <a:t>frequency of publication must be constant </a:t>
            </a:r>
            <a:r>
              <a:rPr lang="es" sz="1800" dirty="0">
                <a:solidFill>
                  <a:srgbClr val="434343"/>
                </a:solidFill>
                <a:highlight>
                  <a:srgbClr val="FFFFFF"/>
                </a:highlight>
                <a:latin typeface="Oswald"/>
                <a:ea typeface="Oswald"/>
                <a:cs typeface="Oswald"/>
                <a:sym typeface="Oswald"/>
              </a:rPr>
              <a:t>so that the search engines reward us with a better positioning and for our community to get used to visiting us regularly.</a:t>
            </a:r>
          </a:p>
        </p:txBody>
      </p:sp>
      <p:sp>
        <p:nvSpPr>
          <p:cNvPr id="211" name="Shape 211"/>
          <p:cNvSpPr txBox="1"/>
          <p:nvPr/>
        </p:nvSpPr>
        <p:spPr>
          <a:xfrm>
            <a:off x="220525" y="160325"/>
            <a:ext cx="6228900" cy="678300"/>
          </a:xfrm>
          <a:prstGeom prst="rect">
            <a:avLst/>
          </a:prstGeom>
          <a:noFill/>
          <a:ln>
            <a:noFill/>
          </a:ln>
        </p:spPr>
        <p:txBody>
          <a:bodyPr wrap="square" lIns="91425" tIns="91425" rIns="91425" bIns="91425" anchor="ctr" anchorCtr="0">
            <a:noAutofit/>
          </a:bodyPr>
          <a:lstStyle/>
          <a:p>
            <a:pPr marR="25400" lvl="0" rtl="0">
              <a:lnSpc>
                <a:spcPct val="115000"/>
              </a:lnSpc>
              <a:spcBef>
                <a:spcPts val="0"/>
              </a:spcBef>
              <a:buNone/>
            </a:pPr>
            <a:r>
              <a:rPr lang="es" sz="2400">
                <a:solidFill>
                  <a:srgbClr val="434343"/>
                </a:solidFill>
                <a:latin typeface="Oswald"/>
                <a:ea typeface="Oswald"/>
                <a:cs typeface="Oswald"/>
                <a:sym typeface="Oswald"/>
              </a:rPr>
              <a:t>2. VISIBILITY FOR EDUCATIONAL MARKETING</a:t>
            </a:r>
          </a:p>
        </p:txBody>
      </p:sp>
      <p:pic>
        <p:nvPicPr>
          <p:cNvPr id="212" name="Shape 212" descr="bubbles-1968274_960_720.png"/>
          <p:cNvPicPr preferRelativeResize="0"/>
          <p:nvPr/>
        </p:nvPicPr>
        <p:blipFill>
          <a:blip r:embed="rId3">
            <a:alphaModFix/>
          </a:blip>
          <a:stretch>
            <a:fillRect/>
          </a:stretch>
        </p:blipFill>
        <p:spPr>
          <a:xfrm>
            <a:off x="6299012" y="838625"/>
            <a:ext cx="1566101" cy="1566101"/>
          </a:xfrm>
          <a:prstGeom prst="rect">
            <a:avLst/>
          </a:prstGeom>
          <a:noFill/>
          <a:ln>
            <a:noFill/>
          </a:ln>
        </p:spPr>
      </p:pic>
      <p:pic>
        <p:nvPicPr>
          <p:cNvPr id="213" name="Shape 213" descr="big-data-1515036_960_720.jpg"/>
          <p:cNvPicPr preferRelativeResize="0"/>
          <p:nvPr/>
        </p:nvPicPr>
        <p:blipFill rotWithShape="1">
          <a:blip r:embed="rId4">
            <a:alphaModFix/>
          </a:blip>
          <a:srcRect l="25467" t="9008" r="18827"/>
          <a:stretch/>
        </p:blipFill>
        <p:spPr>
          <a:xfrm>
            <a:off x="6038050" y="2333850"/>
            <a:ext cx="2088024" cy="2557924"/>
          </a:xfrm>
          <a:prstGeom prst="rect">
            <a:avLst/>
          </a:prstGeom>
          <a:noFill/>
          <a:ln>
            <a:noFill/>
          </a:ln>
        </p:spPr>
      </p:pic>
      <p:sp>
        <p:nvSpPr>
          <p:cNvPr id="214" name="Shape 214"/>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p:nvPr/>
        </p:nvSpPr>
        <p:spPr>
          <a:xfrm>
            <a:off x="300575" y="955400"/>
            <a:ext cx="5373300" cy="11292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1800">
                <a:solidFill>
                  <a:srgbClr val="3D85C6"/>
                </a:solidFill>
                <a:highlight>
                  <a:srgbClr val="FFFFFF"/>
                </a:highlight>
                <a:latin typeface="Oswald"/>
                <a:ea typeface="Oswald"/>
                <a:cs typeface="Oswald"/>
                <a:sym typeface="Oswald"/>
              </a:rPr>
              <a:t>Give each potential client the information they are waiting to receive and the one that can take their decision.</a:t>
            </a:r>
            <a:r>
              <a:rPr lang="es" sz="1800">
                <a:solidFill>
                  <a:srgbClr val="434343"/>
                </a:solidFill>
                <a:highlight>
                  <a:srgbClr val="FFFFFF"/>
                </a:highlight>
                <a:latin typeface="Oswald"/>
                <a:ea typeface="Oswald"/>
                <a:cs typeface="Oswald"/>
                <a:sym typeface="Oswald"/>
              </a:rPr>
              <a:t> Not all candidates have the same priorities and do not value the same concepts in equal measure.</a:t>
            </a: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p:txBody>
      </p:sp>
      <p:sp>
        <p:nvSpPr>
          <p:cNvPr id="220" name="Shape 220"/>
          <p:cNvSpPr txBox="1"/>
          <p:nvPr/>
        </p:nvSpPr>
        <p:spPr>
          <a:xfrm>
            <a:off x="4440425" y="2511328"/>
            <a:ext cx="4703700" cy="2478447"/>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dirty="0" smtClean="0">
                <a:solidFill>
                  <a:srgbClr val="434343"/>
                </a:solidFill>
                <a:highlight>
                  <a:srgbClr val="FFFFFF"/>
                </a:highlight>
                <a:latin typeface="Oswald"/>
                <a:ea typeface="Oswald"/>
                <a:cs typeface="Oswald"/>
                <a:sym typeface="Oswald"/>
              </a:rPr>
              <a:t>4.ATTRACTION </a:t>
            </a:r>
            <a:r>
              <a:rPr lang="es" sz="2400" dirty="0">
                <a:solidFill>
                  <a:srgbClr val="434343"/>
                </a:solidFill>
                <a:highlight>
                  <a:srgbClr val="FFFFFF"/>
                </a:highlight>
                <a:latin typeface="Oswald"/>
                <a:ea typeface="Oswald"/>
                <a:cs typeface="Oswald"/>
                <a:sym typeface="Oswald"/>
              </a:rPr>
              <a:t>AND CAPTURE</a:t>
            </a:r>
          </a:p>
          <a:p>
            <a:pPr marR="25400" lvl="0" algn="just" rtl="0">
              <a:lnSpc>
                <a:spcPct val="115000"/>
              </a:lnSpc>
              <a:spcBef>
                <a:spcPts val="0"/>
              </a:spcBef>
              <a:buNone/>
            </a:pPr>
            <a:endParaRPr dirty="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dirty="0">
                <a:solidFill>
                  <a:srgbClr val="434343"/>
                </a:solidFill>
                <a:highlight>
                  <a:srgbClr val="FFFFFF"/>
                </a:highlight>
                <a:latin typeface="Oswald"/>
                <a:ea typeface="Oswald"/>
                <a:cs typeface="Oswald"/>
                <a:sym typeface="Oswald"/>
              </a:rPr>
              <a:t>Actually, when there is a very wide variety of options, </a:t>
            </a:r>
            <a:r>
              <a:rPr lang="es" sz="1800" dirty="0">
                <a:solidFill>
                  <a:srgbClr val="FF00FF"/>
                </a:solidFill>
                <a:highlight>
                  <a:srgbClr val="FFFFFF"/>
                </a:highlight>
                <a:latin typeface="Oswald"/>
                <a:ea typeface="Oswald"/>
                <a:cs typeface="Oswald"/>
                <a:sym typeface="Oswald"/>
              </a:rPr>
              <a:t>we must differentiate and be able to produce content that will attract our target audience.</a:t>
            </a:r>
          </a:p>
          <a:p>
            <a:pPr marR="25400" lvl="0" algn="just" rtl="0">
              <a:lnSpc>
                <a:spcPct val="115000"/>
              </a:lnSpc>
              <a:spcBef>
                <a:spcPts val="0"/>
              </a:spcBef>
              <a:buNone/>
            </a:pPr>
            <a:endParaRPr sz="1800" dirty="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None/>
            </a:pPr>
            <a:endParaRPr sz="1800" dirty="0">
              <a:solidFill>
                <a:srgbClr val="434343"/>
              </a:solidFill>
              <a:highlight>
                <a:srgbClr val="FFFFFF"/>
              </a:highlight>
              <a:latin typeface="Oswald"/>
              <a:ea typeface="Oswald"/>
              <a:cs typeface="Oswald"/>
              <a:sym typeface="Oswald"/>
            </a:endParaRPr>
          </a:p>
        </p:txBody>
      </p:sp>
      <p:sp>
        <p:nvSpPr>
          <p:cNvPr id="221" name="Shape 221"/>
          <p:cNvSpPr txBox="1"/>
          <p:nvPr/>
        </p:nvSpPr>
        <p:spPr>
          <a:xfrm>
            <a:off x="300575" y="370025"/>
            <a:ext cx="7104600" cy="4563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a:solidFill>
                  <a:srgbClr val="434343"/>
                </a:solidFill>
                <a:latin typeface="Oswald"/>
                <a:ea typeface="Oswald"/>
                <a:cs typeface="Oswald"/>
                <a:sym typeface="Oswald"/>
              </a:rPr>
              <a:t>3. SEGMENTATION</a:t>
            </a:r>
          </a:p>
        </p:txBody>
      </p:sp>
      <p:pic>
        <p:nvPicPr>
          <p:cNvPr id="222" name="Shape 222" descr="professional-man-2688101_960_720.jpg"/>
          <p:cNvPicPr preferRelativeResize="0"/>
          <p:nvPr/>
        </p:nvPicPr>
        <p:blipFill>
          <a:blip r:embed="rId3">
            <a:alphaModFix/>
          </a:blip>
          <a:stretch>
            <a:fillRect/>
          </a:stretch>
        </p:blipFill>
        <p:spPr>
          <a:xfrm>
            <a:off x="103499" y="2755689"/>
            <a:ext cx="3749376" cy="1955132"/>
          </a:xfrm>
          <a:prstGeom prst="rect">
            <a:avLst/>
          </a:prstGeom>
          <a:noFill/>
          <a:ln>
            <a:noFill/>
          </a:ln>
        </p:spPr>
      </p:pic>
      <p:pic>
        <p:nvPicPr>
          <p:cNvPr id="223" name="Shape 223" descr="colored-pencils-179167_960_720.jpg"/>
          <p:cNvPicPr preferRelativeResize="0"/>
          <p:nvPr/>
        </p:nvPicPr>
        <p:blipFill>
          <a:blip r:embed="rId4">
            <a:alphaModFix/>
          </a:blip>
          <a:stretch>
            <a:fillRect/>
          </a:stretch>
        </p:blipFill>
        <p:spPr>
          <a:xfrm>
            <a:off x="6340641" y="794663"/>
            <a:ext cx="2594583" cy="1587590"/>
          </a:xfrm>
          <a:prstGeom prst="rect">
            <a:avLst/>
          </a:prstGeom>
          <a:noFill/>
          <a:ln>
            <a:noFill/>
          </a:ln>
        </p:spPr>
      </p:pic>
      <p:sp>
        <p:nvSpPr>
          <p:cNvPr id="224" name="Shape 224"/>
          <p:cNvSpPr/>
          <p:nvPr/>
        </p:nvSpPr>
        <p:spPr>
          <a:xfrm flipH="1">
            <a:off x="3994325" y="55788"/>
            <a:ext cx="2923833" cy="643794"/>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2000" dirty="0">
                <a:solidFill>
                  <a:srgbClr val="FFFFFF"/>
                </a:solidFill>
                <a:latin typeface="Oswald"/>
                <a:ea typeface="Oswald"/>
                <a:cs typeface="Oswald"/>
                <a:sym typeface="Oswald"/>
              </a:rPr>
              <a:t>Inbound marketing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descr="bubbles-1985148_960_720.png"/>
          <p:cNvPicPr preferRelativeResize="0"/>
          <p:nvPr/>
        </p:nvPicPr>
        <p:blipFill>
          <a:blip r:embed="rId3">
            <a:alphaModFix/>
          </a:blip>
          <a:stretch>
            <a:fillRect/>
          </a:stretch>
        </p:blipFill>
        <p:spPr>
          <a:xfrm>
            <a:off x="7802501" y="3968125"/>
            <a:ext cx="1580726" cy="1580726"/>
          </a:xfrm>
          <a:prstGeom prst="rect">
            <a:avLst/>
          </a:prstGeom>
          <a:noFill/>
          <a:ln>
            <a:noFill/>
          </a:ln>
        </p:spPr>
      </p:pic>
      <p:pic>
        <p:nvPicPr>
          <p:cNvPr id="230" name="Shape 230" descr="bubbles-1968275_960_720.png"/>
          <p:cNvPicPr preferRelativeResize="0"/>
          <p:nvPr/>
        </p:nvPicPr>
        <p:blipFill>
          <a:blip r:embed="rId4">
            <a:alphaModFix/>
          </a:blip>
          <a:stretch>
            <a:fillRect/>
          </a:stretch>
        </p:blipFill>
        <p:spPr>
          <a:xfrm>
            <a:off x="3124750" y="-379900"/>
            <a:ext cx="1173701" cy="1173701"/>
          </a:xfrm>
          <a:prstGeom prst="rect">
            <a:avLst/>
          </a:prstGeom>
          <a:noFill/>
          <a:ln>
            <a:noFill/>
          </a:ln>
        </p:spPr>
      </p:pic>
      <p:sp>
        <p:nvSpPr>
          <p:cNvPr id="231" name="Shape 231"/>
          <p:cNvSpPr txBox="1"/>
          <p:nvPr/>
        </p:nvSpPr>
        <p:spPr>
          <a:xfrm>
            <a:off x="263700" y="376450"/>
            <a:ext cx="8616600" cy="20547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2400">
                <a:solidFill>
                  <a:srgbClr val="434343"/>
                </a:solidFill>
                <a:highlight>
                  <a:srgbClr val="FFFFFF"/>
                </a:highlight>
                <a:latin typeface="Oswald"/>
                <a:ea typeface="Oswald"/>
                <a:cs typeface="Oswald"/>
                <a:sym typeface="Oswald"/>
              </a:rPr>
              <a:t>5.TRANSPARENCY</a:t>
            </a:r>
            <a:r>
              <a:rPr lang="es" sz="1800">
                <a:solidFill>
                  <a:srgbClr val="434343"/>
                </a:solidFill>
                <a:highlight>
                  <a:srgbClr val="FFFFFF"/>
                </a:highlight>
                <a:latin typeface="Oswald"/>
                <a:ea typeface="Oswald"/>
                <a:cs typeface="Oswald"/>
                <a:sym typeface="Oswald"/>
              </a:rPr>
              <a:t/>
            </a:r>
            <a:br>
              <a:rPr lang="es" sz="1800">
                <a:solidFill>
                  <a:srgbClr val="434343"/>
                </a:solidFill>
                <a:highlight>
                  <a:srgbClr val="FFFFFF"/>
                </a:highlight>
                <a:latin typeface="Oswald"/>
                <a:ea typeface="Oswald"/>
                <a:cs typeface="Oswald"/>
                <a:sym typeface="Oswald"/>
              </a:rPr>
            </a:br>
            <a:endParaRPr lang="es" sz="1800">
              <a:solidFill>
                <a:srgbClr val="434343"/>
              </a:solidFill>
              <a:highlight>
                <a:srgbClr val="FFFFFF"/>
              </a:highlight>
              <a:latin typeface="Oswald"/>
              <a:ea typeface="Oswald"/>
              <a:cs typeface="Oswald"/>
              <a:sym typeface="Oswald"/>
            </a:endParaRPr>
          </a:p>
          <a:p>
            <a:pPr marL="457200" marR="25400" lvl="0" indent="-342900" algn="just" rtl="0">
              <a:lnSpc>
                <a:spcPct val="115000"/>
              </a:lnSpc>
              <a:spcBef>
                <a:spcPts val="0"/>
              </a:spcBef>
              <a:spcAft>
                <a:spcPts val="0"/>
              </a:spcAft>
              <a:buClr>
                <a:srgbClr val="434343"/>
              </a:buClr>
              <a:buSzPct val="100000"/>
              <a:buFont typeface="Oswald"/>
              <a:buChar char="●"/>
            </a:pPr>
            <a:r>
              <a:rPr lang="es" sz="1800">
                <a:solidFill>
                  <a:srgbClr val="434343"/>
                </a:solidFill>
                <a:latin typeface="Oswald"/>
                <a:ea typeface="Oswald"/>
                <a:cs typeface="Oswald"/>
                <a:sym typeface="Oswald"/>
              </a:rPr>
              <a:t>Social networks enable </a:t>
            </a:r>
            <a:r>
              <a:rPr lang="es" sz="1800">
                <a:solidFill>
                  <a:srgbClr val="0B5394"/>
                </a:solidFill>
                <a:latin typeface="Oswald"/>
                <a:ea typeface="Oswald"/>
                <a:cs typeface="Oswald"/>
                <a:sym typeface="Oswald"/>
              </a:rPr>
              <a:t>all good things to be quickly known and the least good known at the speed of light.</a:t>
            </a:r>
          </a:p>
          <a:p>
            <a:pPr marL="457200" marR="25400" lvl="0" indent="-342900" algn="just" rtl="0">
              <a:lnSpc>
                <a:spcPct val="115000"/>
              </a:lnSpc>
              <a:spcBef>
                <a:spcPts val="0"/>
              </a:spcBef>
              <a:buClr>
                <a:srgbClr val="434343"/>
              </a:buClr>
              <a:buSzPct val="100000"/>
              <a:buFont typeface="Oswald"/>
              <a:buChar char="●"/>
            </a:pPr>
            <a:r>
              <a:rPr lang="es" sz="1800">
                <a:solidFill>
                  <a:srgbClr val="434343"/>
                </a:solidFill>
                <a:highlight>
                  <a:srgbClr val="FFFFFF"/>
                </a:highlight>
                <a:latin typeface="Oswald"/>
                <a:ea typeface="Oswald"/>
                <a:cs typeface="Oswald"/>
                <a:sym typeface="Oswald"/>
              </a:rPr>
              <a:t>We must </a:t>
            </a:r>
            <a:r>
              <a:rPr lang="es" sz="1800">
                <a:solidFill>
                  <a:srgbClr val="0B5394"/>
                </a:solidFill>
                <a:highlight>
                  <a:srgbClr val="FFFFFF"/>
                </a:highlight>
                <a:latin typeface="Oswald"/>
                <a:ea typeface="Oswald"/>
                <a:cs typeface="Oswald"/>
                <a:sym typeface="Oswald"/>
              </a:rPr>
              <a:t>be aware of what is said about our center</a:t>
            </a:r>
            <a:r>
              <a:rPr lang="es" sz="1800">
                <a:solidFill>
                  <a:srgbClr val="434343"/>
                </a:solidFill>
                <a:highlight>
                  <a:srgbClr val="FFFFFF"/>
                </a:highlight>
                <a:latin typeface="Oswald"/>
                <a:ea typeface="Oswald"/>
                <a:cs typeface="Oswald"/>
                <a:sym typeface="Oswald"/>
              </a:rPr>
              <a:t> in the network and </a:t>
            </a:r>
            <a:r>
              <a:rPr lang="es" sz="1800">
                <a:solidFill>
                  <a:srgbClr val="0B5394"/>
                </a:solidFill>
                <a:highlight>
                  <a:srgbClr val="FFFFFF"/>
                </a:highlight>
                <a:latin typeface="Oswald"/>
                <a:ea typeface="Oswald"/>
                <a:cs typeface="Oswald"/>
                <a:sym typeface="Oswald"/>
              </a:rPr>
              <a:t>put the correction mechanisms </a:t>
            </a:r>
            <a:r>
              <a:rPr lang="es" sz="1800">
                <a:solidFill>
                  <a:srgbClr val="434343"/>
                </a:solidFill>
                <a:highlight>
                  <a:srgbClr val="FFFFFF"/>
                </a:highlight>
                <a:latin typeface="Oswald"/>
                <a:ea typeface="Oswald"/>
                <a:cs typeface="Oswald"/>
                <a:sym typeface="Oswald"/>
              </a:rPr>
              <a:t>in case of identifying criticisms or complaints.</a:t>
            </a:r>
          </a:p>
          <a:p>
            <a:pPr marR="25400" lvl="0" algn="just" rtl="0">
              <a:lnSpc>
                <a:spcPct val="115000"/>
              </a:lnSpc>
              <a:spcBef>
                <a:spcPts val="0"/>
              </a:spcBef>
              <a:buNone/>
            </a:pPr>
            <a:endParaRPr sz="1800">
              <a:solidFill>
                <a:srgbClr val="434343"/>
              </a:solidFill>
              <a:highlight>
                <a:srgbClr val="FFFFFF"/>
              </a:highlight>
              <a:latin typeface="Oswald"/>
              <a:ea typeface="Oswald"/>
              <a:cs typeface="Oswald"/>
              <a:sym typeface="Oswald"/>
            </a:endParaRPr>
          </a:p>
        </p:txBody>
      </p:sp>
      <p:sp>
        <p:nvSpPr>
          <p:cNvPr id="232" name="Shape 232"/>
          <p:cNvSpPr txBox="1"/>
          <p:nvPr/>
        </p:nvSpPr>
        <p:spPr>
          <a:xfrm>
            <a:off x="4116250" y="2323575"/>
            <a:ext cx="4392900" cy="2599800"/>
          </a:xfrm>
          <a:prstGeom prst="rect">
            <a:avLst/>
          </a:prstGeom>
          <a:noFill/>
          <a:ln>
            <a:noFill/>
          </a:ln>
        </p:spPr>
        <p:txBody>
          <a:bodyPr wrap="square" lIns="91425" tIns="91425" rIns="91425" bIns="91425" anchor="t" anchorCtr="0">
            <a:noAutofit/>
          </a:bodyPr>
          <a:lstStyle/>
          <a:p>
            <a:pPr marR="25400" lvl="0" algn="ctr" rtl="0">
              <a:lnSpc>
                <a:spcPct val="115000"/>
              </a:lnSpc>
              <a:spcBef>
                <a:spcPts val="0"/>
              </a:spcBef>
              <a:buNone/>
            </a:pPr>
            <a:r>
              <a:rPr lang="es" sz="2400">
                <a:solidFill>
                  <a:srgbClr val="FF00FF"/>
                </a:solidFill>
                <a:highlight>
                  <a:srgbClr val="FFFFFF"/>
                </a:highlight>
                <a:latin typeface="Lobster"/>
                <a:ea typeface="Lobster"/>
                <a:cs typeface="Lobster"/>
                <a:sym typeface="Lobster"/>
              </a:rPr>
              <a:t>“Social networks rewards the institutions that perform their work </a:t>
            </a:r>
            <a:r>
              <a:rPr lang="es" sz="2400">
                <a:solidFill>
                  <a:srgbClr val="FF00FF"/>
                </a:solidFill>
                <a:latin typeface="Lobster"/>
                <a:ea typeface="Lobster"/>
                <a:cs typeface="Lobster"/>
                <a:sym typeface="Lobster"/>
              </a:rPr>
              <a:t>best</a:t>
            </a:r>
            <a:r>
              <a:rPr lang="es" sz="2400">
                <a:solidFill>
                  <a:srgbClr val="FF00FF"/>
                </a:solidFill>
                <a:highlight>
                  <a:srgbClr val="FFFFFF"/>
                </a:highlight>
                <a:latin typeface="Lobster"/>
                <a:ea typeface="Lobster"/>
                <a:cs typeface="Lobster"/>
                <a:sym typeface="Lobster"/>
              </a:rPr>
              <a:t>”</a:t>
            </a:r>
          </a:p>
          <a:p>
            <a:pPr marR="25400" lvl="0" algn="just" rtl="0">
              <a:lnSpc>
                <a:spcPct val="115000"/>
              </a:lnSpc>
              <a:spcBef>
                <a:spcPts val="0"/>
              </a:spcBef>
              <a:buNone/>
            </a:pPr>
            <a:endParaRPr sz="700">
              <a:solidFill>
                <a:srgbClr val="434343"/>
              </a:solidFill>
              <a:highlight>
                <a:srgbClr val="FFFFFF"/>
              </a:highlight>
              <a:latin typeface="Oswald"/>
              <a:ea typeface="Oswald"/>
              <a:cs typeface="Oswald"/>
              <a:sym typeface="Oswald"/>
            </a:endParaRPr>
          </a:p>
          <a:p>
            <a:pPr marR="25400" lvl="0" algn="just" rtl="0">
              <a:lnSpc>
                <a:spcPct val="115000"/>
              </a:lnSpc>
              <a:spcBef>
                <a:spcPts val="0"/>
              </a:spcBef>
              <a:buClr>
                <a:schemeClr val="dk1"/>
              </a:buClr>
              <a:buSzPct val="61111"/>
              <a:buFont typeface="Arial"/>
              <a:buNone/>
            </a:pPr>
            <a:r>
              <a:rPr lang="es" sz="1800">
                <a:solidFill>
                  <a:srgbClr val="434343"/>
                </a:solidFill>
                <a:latin typeface="Oswald"/>
                <a:ea typeface="Oswald"/>
                <a:cs typeface="Oswald"/>
                <a:sym typeface="Oswald"/>
              </a:rPr>
              <a:t>Example: Parents will proudly share the results of their children's school. They then become ambassadors for our institutions online.</a:t>
            </a:r>
          </a:p>
        </p:txBody>
      </p:sp>
      <p:pic>
        <p:nvPicPr>
          <p:cNvPr id="233" name="Shape 233" descr="hiringc-2697952_960_720.jpg"/>
          <p:cNvPicPr preferRelativeResize="0"/>
          <p:nvPr/>
        </p:nvPicPr>
        <p:blipFill>
          <a:blip r:embed="rId5">
            <a:alphaModFix/>
          </a:blip>
          <a:stretch>
            <a:fillRect/>
          </a:stretch>
        </p:blipFill>
        <p:spPr>
          <a:xfrm>
            <a:off x="152400" y="2583550"/>
            <a:ext cx="3616975" cy="2407549"/>
          </a:xfrm>
          <a:prstGeom prst="rect">
            <a:avLst/>
          </a:prstGeom>
          <a:noFill/>
          <a:ln>
            <a:noFill/>
          </a:ln>
        </p:spPr>
      </p:pic>
      <p:sp>
        <p:nvSpPr>
          <p:cNvPr id="234" name="Shape 234"/>
          <p:cNvSpPr/>
          <p:nvPr/>
        </p:nvSpPr>
        <p:spPr>
          <a:xfrm flipH="1">
            <a:off x="5784900" y="0"/>
            <a:ext cx="33591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600">
                <a:solidFill>
                  <a:srgbClr val="FFFFFF"/>
                </a:solidFill>
                <a:latin typeface="Oswald"/>
                <a:ea typeface="Oswald"/>
                <a:cs typeface="Oswald"/>
                <a:sym typeface="Oswald"/>
              </a:rPr>
              <a:t>Inbound marketing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ctrTitle"/>
          </p:nvPr>
        </p:nvSpPr>
        <p:spPr>
          <a:xfrm>
            <a:off x="131550" y="238850"/>
            <a:ext cx="8762400" cy="681000"/>
          </a:xfrm>
          <a:prstGeom prst="rect">
            <a:avLst/>
          </a:prstGeom>
        </p:spPr>
        <p:txBody>
          <a:bodyPr wrap="square" lIns="91425" tIns="91425" rIns="91425" bIns="91425" anchor="b" anchorCtr="0">
            <a:noAutofit/>
          </a:bodyPr>
          <a:lstStyle/>
          <a:p>
            <a:pPr lvl="0">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a channel for supporting and engaging with students</a:t>
            </a:r>
          </a:p>
        </p:txBody>
      </p:sp>
      <p:sp>
        <p:nvSpPr>
          <p:cNvPr id="240" name="Shape 240"/>
          <p:cNvSpPr txBox="1"/>
          <p:nvPr/>
        </p:nvSpPr>
        <p:spPr>
          <a:xfrm>
            <a:off x="333025" y="919850"/>
            <a:ext cx="8358600" cy="1097700"/>
          </a:xfrm>
          <a:prstGeom prst="rect">
            <a:avLst/>
          </a:prstGeom>
          <a:noFill/>
          <a:ln>
            <a:noFill/>
          </a:ln>
        </p:spPr>
        <p:txBody>
          <a:bodyPr wrap="square" lIns="91425" tIns="91425" rIns="91425" bIns="91425" anchor="t" anchorCtr="0">
            <a:noAutofit/>
          </a:bodyPr>
          <a:lstStyle/>
          <a:p>
            <a:pPr lvl="0" algn="just">
              <a:spcBef>
                <a:spcPts val="0"/>
              </a:spcBef>
              <a:buNone/>
            </a:pPr>
            <a:r>
              <a:rPr lang="es" sz="1800">
                <a:solidFill>
                  <a:srgbClr val="555555"/>
                </a:solidFill>
                <a:highlight>
                  <a:srgbClr val="FFFFFF"/>
                </a:highlight>
                <a:latin typeface="Oswald"/>
                <a:ea typeface="Oswald"/>
                <a:cs typeface="Oswald"/>
                <a:sym typeface="Oswald"/>
              </a:rPr>
              <a:t>Most students are more motivated and will do it much better if they are allowed to use social media. </a:t>
            </a:r>
          </a:p>
          <a:p>
            <a:pPr lvl="0" algn="r">
              <a:spcBef>
                <a:spcPts val="0"/>
              </a:spcBef>
              <a:buNone/>
            </a:pPr>
            <a:r>
              <a:rPr lang="es" sz="1800">
                <a:solidFill>
                  <a:srgbClr val="FF00FF"/>
                </a:solidFill>
                <a:highlight>
                  <a:srgbClr val="FFFFFF"/>
                </a:highlight>
                <a:latin typeface="Lobster"/>
                <a:ea typeface="Lobster"/>
                <a:cs typeface="Lobster"/>
                <a:sym typeface="Lobster"/>
              </a:rPr>
              <a:t>It´s time to start working with social media as opposed to fighting against it.</a:t>
            </a:r>
          </a:p>
        </p:txBody>
      </p:sp>
      <p:sp>
        <p:nvSpPr>
          <p:cNvPr id="241" name="Shape 241"/>
          <p:cNvSpPr txBox="1"/>
          <p:nvPr/>
        </p:nvSpPr>
        <p:spPr>
          <a:xfrm>
            <a:off x="4072600" y="2007400"/>
            <a:ext cx="4894500" cy="3370800"/>
          </a:xfrm>
          <a:prstGeom prst="rect">
            <a:avLst/>
          </a:prstGeom>
          <a:noFill/>
          <a:ln>
            <a:noFill/>
          </a:ln>
        </p:spPr>
        <p:txBody>
          <a:bodyPr wrap="square" lIns="91425" tIns="91425" rIns="91425" bIns="91425" anchor="t" anchorCtr="0">
            <a:noAutofit/>
          </a:bodyPr>
          <a:lstStyle/>
          <a:p>
            <a:pPr marL="457200" lvl="0" indent="-34290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Last minute news, and class updates</a:t>
            </a:r>
          </a:p>
          <a:p>
            <a:pPr marL="457200" lvl="0" indent="-34290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Participate in debates about a matter</a:t>
            </a:r>
          </a:p>
          <a:p>
            <a:pPr marL="457200" marR="25400" lvl="0" indent="-342900" rtl="0">
              <a:lnSpc>
                <a:spcPct val="115000"/>
              </a:lnSpc>
              <a:spcBef>
                <a:spcPts val="0"/>
              </a:spcBef>
              <a:spcAft>
                <a:spcPts val="0"/>
              </a:spcAft>
              <a:buClr>
                <a:srgbClr val="0B5394"/>
              </a:buClr>
              <a:buSzPct val="100000"/>
              <a:buFont typeface="Oswald"/>
              <a:buChar char="❏"/>
            </a:pPr>
            <a:r>
              <a:rPr lang="es" sz="1800">
                <a:solidFill>
                  <a:srgbClr val="0B5394"/>
                </a:solidFill>
                <a:latin typeface="Oswald"/>
                <a:ea typeface="Oswald"/>
                <a:cs typeface="Oswald"/>
                <a:sym typeface="Oswald"/>
              </a:rPr>
              <a:t>Contact with foreign-speaking students</a:t>
            </a:r>
          </a:p>
          <a:p>
            <a:pPr marL="457200" marR="25400" lvl="0" indent="-342900" rtl="0">
              <a:lnSpc>
                <a:spcPct val="115000"/>
              </a:lnSpc>
              <a:spcBef>
                <a:spcPts val="0"/>
              </a:spcBef>
              <a:spcAft>
                <a:spcPts val="0"/>
              </a:spcAft>
              <a:buSzPct val="100000"/>
              <a:buFont typeface="Oswald"/>
              <a:buChar char="❏"/>
            </a:pPr>
            <a:r>
              <a:rPr lang="es" sz="1800">
                <a:solidFill>
                  <a:srgbClr val="0B5394"/>
                </a:solidFill>
                <a:latin typeface="Oswald"/>
                <a:ea typeface="Oswald"/>
                <a:cs typeface="Oswald"/>
                <a:sym typeface="Oswald"/>
              </a:rPr>
              <a:t>Take the role of a historical character </a:t>
            </a:r>
            <a:r>
              <a:rPr lang="es">
                <a:solidFill>
                  <a:srgbClr val="434343"/>
                </a:solidFill>
                <a:latin typeface="Oswald"/>
                <a:ea typeface="Oswald"/>
                <a:cs typeface="Oswald"/>
                <a:sym typeface="Oswald"/>
              </a:rPr>
              <a:t>(</a:t>
            </a:r>
            <a:r>
              <a:rPr lang="es" u="sng">
                <a:solidFill>
                  <a:srgbClr val="434343"/>
                </a:solidFill>
                <a:latin typeface="Oswald"/>
                <a:ea typeface="Oswald"/>
                <a:cs typeface="Oswald"/>
                <a:sym typeface="Oswald"/>
                <a:hlinkClick r:id="rId3"/>
              </a:rPr>
              <a:t>@MrNikola_Tesla</a:t>
            </a:r>
            <a:r>
              <a:rPr lang="es">
                <a:solidFill>
                  <a:srgbClr val="434343"/>
                </a:solidFill>
                <a:latin typeface="Oswald"/>
                <a:ea typeface="Oswald"/>
                <a:cs typeface="Oswald"/>
                <a:sym typeface="Oswald"/>
              </a:rPr>
              <a:t>, </a:t>
            </a:r>
            <a:r>
              <a:rPr lang="es" u="sng">
                <a:solidFill>
                  <a:srgbClr val="434343"/>
                </a:solidFill>
                <a:latin typeface="Oswald"/>
                <a:ea typeface="Oswald"/>
                <a:cs typeface="Oswald"/>
                <a:sym typeface="Oswald"/>
                <a:hlinkClick r:id="rId4"/>
              </a:rPr>
              <a:t>@isaac_newton</a:t>
            </a:r>
            <a:r>
              <a:rPr lang="es">
                <a:solidFill>
                  <a:srgbClr val="434343"/>
                </a:solidFill>
                <a:latin typeface="Oswald"/>
                <a:ea typeface="Oswald"/>
                <a:cs typeface="Oswald"/>
                <a:sym typeface="Oswald"/>
              </a:rPr>
              <a:t>, </a:t>
            </a:r>
            <a:r>
              <a:rPr lang="es" u="sng">
                <a:solidFill>
                  <a:srgbClr val="434343"/>
                </a:solidFill>
                <a:latin typeface="Oswald"/>
                <a:ea typeface="Oswald"/>
                <a:cs typeface="Oswald"/>
                <a:sym typeface="Oswald"/>
                <a:hlinkClick r:id="rId5"/>
              </a:rPr>
              <a:t>@AlbertEinstein</a:t>
            </a:r>
            <a:r>
              <a:rPr lang="es">
                <a:solidFill>
                  <a:srgbClr val="434343"/>
                </a:solidFill>
                <a:latin typeface="Oswald"/>
                <a:ea typeface="Oswald"/>
                <a:cs typeface="Oswald"/>
                <a:sym typeface="Oswald"/>
              </a:rPr>
              <a:t>…)</a:t>
            </a:r>
          </a:p>
          <a:p>
            <a:pPr marL="457200" lvl="0" indent="-342900" rtl="0">
              <a:lnSpc>
                <a:spcPct val="115000"/>
              </a:lnSpc>
              <a:spcBef>
                <a:spcPts val="0"/>
              </a:spcBef>
              <a:buClr>
                <a:srgbClr val="0B5394"/>
              </a:buClr>
              <a:buSzPct val="100000"/>
              <a:buFont typeface="Oswald"/>
              <a:buChar char="❏"/>
            </a:pPr>
            <a:r>
              <a:rPr lang="es" sz="1800">
                <a:solidFill>
                  <a:srgbClr val="0B5394"/>
                </a:solidFill>
                <a:latin typeface="Oswald"/>
                <a:ea typeface="Oswald"/>
                <a:cs typeface="Oswald"/>
                <a:sym typeface="Oswald"/>
              </a:rPr>
              <a:t>State up to date of institutions news </a:t>
            </a:r>
            <a:r>
              <a:rPr lang="es">
                <a:solidFill>
                  <a:srgbClr val="434343"/>
                </a:solidFill>
                <a:latin typeface="Oswald"/>
                <a:ea typeface="Oswald"/>
                <a:cs typeface="Oswald"/>
                <a:sym typeface="Oswald"/>
              </a:rPr>
              <a:t>(</a:t>
            </a:r>
            <a:r>
              <a:rPr lang="es" b="1" u="sng">
                <a:solidFill>
                  <a:srgbClr val="434343"/>
                </a:solidFill>
                <a:latin typeface="Oswald"/>
                <a:ea typeface="Oswald"/>
                <a:cs typeface="Oswald"/>
                <a:sym typeface="Oswald"/>
                <a:hlinkClick r:id="rId6"/>
              </a:rPr>
              <a:t>@</a:t>
            </a:r>
            <a:r>
              <a:rPr lang="es" u="sng">
                <a:solidFill>
                  <a:srgbClr val="434343"/>
                </a:solidFill>
                <a:latin typeface="Oswald"/>
                <a:ea typeface="Oswald"/>
                <a:cs typeface="Oswald"/>
                <a:sym typeface="Oswald"/>
                <a:hlinkClick r:id="rId6"/>
              </a:rPr>
              <a:t>EU_Commission</a:t>
            </a:r>
            <a:r>
              <a:rPr lang="es">
                <a:solidFill>
                  <a:srgbClr val="434343"/>
                </a:solidFill>
                <a:latin typeface="Oswald"/>
                <a:ea typeface="Oswald"/>
                <a:cs typeface="Oswald"/>
                <a:sym typeface="Oswald"/>
              </a:rPr>
              <a:t>, </a:t>
            </a:r>
            <a:r>
              <a:rPr lang="es" b="1" u="sng">
                <a:solidFill>
                  <a:srgbClr val="434343"/>
                </a:solidFill>
                <a:latin typeface="Oswald"/>
                <a:ea typeface="Oswald"/>
                <a:cs typeface="Oswald"/>
                <a:sym typeface="Oswald"/>
                <a:hlinkClick r:id="rId7"/>
              </a:rPr>
              <a:t>@</a:t>
            </a:r>
            <a:r>
              <a:rPr lang="es" u="sng">
                <a:solidFill>
                  <a:srgbClr val="434343"/>
                </a:solidFill>
                <a:latin typeface="Oswald"/>
                <a:ea typeface="Oswald"/>
                <a:cs typeface="Oswald"/>
                <a:sym typeface="Oswald"/>
                <a:hlinkClick r:id="rId7"/>
              </a:rPr>
              <a:t>NASA</a:t>
            </a:r>
            <a:r>
              <a:rPr lang="es">
                <a:solidFill>
                  <a:srgbClr val="434343"/>
                </a:solidFill>
                <a:latin typeface="Oswald"/>
                <a:ea typeface="Oswald"/>
                <a:cs typeface="Oswald"/>
                <a:sym typeface="Oswald"/>
              </a:rPr>
              <a:t>,  </a:t>
            </a:r>
            <a:r>
              <a:rPr lang="es" b="1" u="sng">
                <a:solidFill>
                  <a:srgbClr val="434343"/>
                </a:solidFill>
                <a:latin typeface="Oswald"/>
                <a:ea typeface="Oswald"/>
                <a:cs typeface="Oswald"/>
                <a:sym typeface="Oswald"/>
                <a:hlinkClick r:id="rId8"/>
              </a:rPr>
              <a:t>@</a:t>
            </a:r>
            <a:r>
              <a:rPr lang="es" u="sng">
                <a:solidFill>
                  <a:srgbClr val="434343"/>
                </a:solidFill>
                <a:latin typeface="Oswald"/>
                <a:ea typeface="Oswald"/>
                <a:cs typeface="Oswald"/>
                <a:sym typeface="Oswald"/>
                <a:hlinkClick r:id="rId8"/>
              </a:rPr>
              <a:t>Pontifex</a:t>
            </a:r>
            <a:r>
              <a:rPr lang="es">
                <a:solidFill>
                  <a:srgbClr val="434343"/>
                </a:solidFill>
                <a:latin typeface="Oswald"/>
                <a:ea typeface="Oswald"/>
                <a:cs typeface="Oswald"/>
                <a:sym typeface="Oswald"/>
              </a:rPr>
              <a:t>...</a:t>
            </a:r>
          </a:p>
        </p:txBody>
      </p:sp>
      <p:pic>
        <p:nvPicPr>
          <p:cNvPr id="242" name="Shape 242" descr="albert Einstein.png"/>
          <p:cNvPicPr preferRelativeResize="0"/>
          <p:nvPr/>
        </p:nvPicPr>
        <p:blipFill>
          <a:blip r:embed="rId9">
            <a:alphaModFix/>
          </a:blip>
          <a:stretch>
            <a:fillRect/>
          </a:stretch>
        </p:blipFill>
        <p:spPr>
          <a:xfrm>
            <a:off x="394700" y="2770150"/>
            <a:ext cx="3153950" cy="2531725"/>
          </a:xfrm>
          <a:prstGeom prst="rect">
            <a:avLst/>
          </a:prstGeom>
          <a:noFill/>
          <a:ln>
            <a:noFill/>
          </a:ln>
        </p:spPr>
      </p:pic>
      <p:sp>
        <p:nvSpPr>
          <p:cNvPr id="243" name="Shape 243"/>
          <p:cNvSpPr txBox="1"/>
          <p:nvPr/>
        </p:nvSpPr>
        <p:spPr>
          <a:xfrm>
            <a:off x="390275" y="2007400"/>
            <a:ext cx="3540000" cy="1707600"/>
          </a:xfrm>
          <a:prstGeom prst="rect">
            <a:avLst/>
          </a:prstGeom>
          <a:noFill/>
          <a:ln>
            <a:noFill/>
          </a:ln>
        </p:spPr>
        <p:txBody>
          <a:bodyPr wrap="square" lIns="91425" tIns="91425" rIns="91425" bIns="91425" anchor="t" anchorCtr="0">
            <a:noAutofit/>
          </a:bodyPr>
          <a:lstStyle/>
          <a:p>
            <a:pPr lvl="0" algn="ctr" rtl="0">
              <a:spcBef>
                <a:spcPts val="0"/>
              </a:spcBef>
              <a:buNone/>
            </a:pPr>
            <a:r>
              <a:rPr lang="es" sz="2400">
                <a:solidFill>
                  <a:srgbClr val="FF00FF"/>
                </a:solidFill>
                <a:latin typeface="Lobster"/>
                <a:ea typeface="Lobster"/>
                <a:cs typeface="Lobster"/>
                <a:sym typeface="Lobster"/>
              </a:rPr>
              <a:t>“Meet Your Students Where They Are”</a:t>
            </a:r>
          </a:p>
          <a:p>
            <a:pPr lvl="0" algn="ctr" rtl="0">
              <a:spcBef>
                <a:spcPts val="0"/>
              </a:spcBef>
              <a:buNone/>
            </a:pPr>
            <a:endParaRPr sz="2400">
              <a:solidFill>
                <a:srgbClr val="FF00FF"/>
              </a:solidFill>
              <a:latin typeface="Lobster"/>
              <a:ea typeface="Lobster"/>
              <a:cs typeface="Lobster"/>
              <a:sym typeface="Lobster"/>
            </a:endParaRPr>
          </a:p>
        </p:txBody>
      </p:sp>
      <p:pic>
        <p:nvPicPr>
          <p:cNvPr id="244" name="Shape 244" descr="nasalogo_twitter_400x400.jpg"/>
          <p:cNvPicPr preferRelativeResize="0"/>
          <p:nvPr/>
        </p:nvPicPr>
        <p:blipFill>
          <a:blip r:embed="rId10">
            <a:alphaModFix/>
          </a:blip>
          <a:stretch>
            <a:fillRect/>
          </a:stretch>
        </p:blipFill>
        <p:spPr>
          <a:xfrm>
            <a:off x="6268038" y="4273300"/>
            <a:ext cx="774425" cy="774425"/>
          </a:xfrm>
          <a:prstGeom prst="rect">
            <a:avLst/>
          </a:prstGeom>
          <a:noFill/>
          <a:ln>
            <a:noFill/>
          </a:ln>
        </p:spPr>
      </p:pic>
      <p:pic>
        <p:nvPicPr>
          <p:cNvPr id="245" name="Shape 245" descr="EU.png"/>
          <p:cNvPicPr preferRelativeResize="0"/>
          <p:nvPr/>
        </p:nvPicPr>
        <p:blipFill>
          <a:blip r:embed="rId11">
            <a:alphaModFix/>
          </a:blip>
          <a:stretch>
            <a:fillRect/>
          </a:stretch>
        </p:blipFill>
        <p:spPr>
          <a:xfrm>
            <a:off x="5006225" y="4273300"/>
            <a:ext cx="774425" cy="774425"/>
          </a:xfrm>
          <a:prstGeom prst="rect">
            <a:avLst/>
          </a:prstGeom>
          <a:noFill/>
          <a:ln>
            <a:noFill/>
          </a:ln>
        </p:spPr>
      </p:pic>
      <p:pic>
        <p:nvPicPr>
          <p:cNvPr id="246" name="Shape 246" descr="Papa.jpeg"/>
          <p:cNvPicPr preferRelativeResize="0"/>
          <p:nvPr/>
        </p:nvPicPr>
        <p:blipFill>
          <a:blip r:embed="rId12">
            <a:alphaModFix/>
          </a:blip>
          <a:stretch>
            <a:fillRect/>
          </a:stretch>
        </p:blipFill>
        <p:spPr>
          <a:xfrm>
            <a:off x="7739550" y="4273288"/>
            <a:ext cx="774425" cy="77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ctrTitle"/>
          </p:nvPr>
        </p:nvSpPr>
        <p:spPr>
          <a:xfrm>
            <a:off x="45025" y="141475"/>
            <a:ext cx="8976300" cy="681000"/>
          </a:xfrm>
          <a:prstGeom prst="rect">
            <a:avLst/>
          </a:prstGeom>
        </p:spPr>
        <p:txBody>
          <a:bodyPr wrap="square" lIns="91425" tIns="91425" rIns="91425" bIns="91425" anchor="b" anchorCtr="0">
            <a:noAutofit/>
          </a:bodyPr>
          <a:lstStyle/>
          <a:p>
            <a:pPr lvl="0" rtl="0">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a channel for supporting and engaging with students</a:t>
            </a:r>
          </a:p>
        </p:txBody>
      </p:sp>
      <p:sp>
        <p:nvSpPr>
          <p:cNvPr id="252" name="Shape 252"/>
          <p:cNvSpPr txBox="1"/>
          <p:nvPr/>
        </p:nvSpPr>
        <p:spPr>
          <a:xfrm>
            <a:off x="3549316" y="2117558"/>
            <a:ext cx="5510909" cy="2902717"/>
          </a:xfrm>
          <a:prstGeom prst="rect">
            <a:avLst/>
          </a:prstGeom>
          <a:noFill/>
          <a:ln>
            <a:noFill/>
          </a:ln>
        </p:spPr>
        <p:txBody>
          <a:bodyPr wrap="square" lIns="91425" tIns="91425" rIns="91425" bIns="91425" anchor="t" anchorCtr="0">
            <a:noAutofit/>
          </a:bodyPr>
          <a:lstStyle/>
          <a:p>
            <a:pPr marL="457200" marR="25400" lvl="0" indent="-342900" rtl="0">
              <a:lnSpc>
                <a:spcPct val="150000"/>
              </a:lnSpc>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Summarize texts (140/280 characters)</a:t>
            </a:r>
          </a:p>
          <a:p>
            <a:pPr marL="457200" lvl="0" indent="-342900" rtl="0">
              <a:lnSpc>
                <a:spcPct val="150000"/>
              </a:lnSpc>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Write a story</a:t>
            </a:r>
          </a:p>
          <a:p>
            <a:pPr marL="457200" lvl="0" indent="-342900" rtl="0">
              <a:lnSpc>
                <a:spcPct val="150000"/>
              </a:lnSpc>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Follow school events: trips, holidays...</a:t>
            </a:r>
          </a:p>
          <a:p>
            <a:pPr marL="457200" lvl="0" indent="-342900" rtl="0">
              <a:lnSpc>
                <a:spcPct val="150000"/>
              </a:lnSpc>
              <a:spcBef>
                <a:spcPts val="0"/>
              </a:spcBef>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Conduct Surveys (Polls)</a:t>
            </a:r>
          </a:p>
          <a:p>
            <a:pPr marL="457200" lvl="0" indent="-342900" rtl="0">
              <a:lnSpc>
                <a:spcPct val="150000"/>
              </a:lnSpc>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Quizzes</a:t>
            </a:r>
          </a:p>
          <a:p>
            <a:pPr marL="457200" lvl="0" indent="-342900" rtl="0">
              <a:lnSpc>
                <a:spcPct val="150000"/>
              </a:lnSpc>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Create your own newspaper or magazine </a:t>
            </a:r>
          </a:p>
          <a:p>
            <a:pPr marL="457200" lvl="0" indent="-342900" rtl="0">
              <a:lnSpc>
                <a:spcPct val="150000"/>
              </a:lnSpc>
              <a:spcBef>
                <a:spcPts val="0"/>
              </a:spcBef>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Content Curator (Search, classify, filter &amp; add value)</a:t>
            </a:r>
          </a:p>
        </p:txBody>
      </p:sp>
      <p:sp>
        <p:nvSpPr>
          <p:cNvPr id="253" name="Shape 253"/>
          <p:cNvSpPr txBox="1">
            <a:spLocks noGrp="1"/>
          </p:cNvSpPr>
          <p:nvPr>
            <p:ph type="subTitle" idx="1"/>
          </p:nvPr>
        </p:nvSpPr>
        <p:spPr>
          <a:xfrm>
            <a:off x="3452300" y="855725"/>
            <a:ext cx="5054026" cy="1031761"/>
          </a:xfrm>
          <a:prstGeom prst="rect">
            <a:avLst/>
          </a:prstGeom>
        </p:spPr>
        <p:txBody>
          <a:bodyPr wrap="square" lIns="91425" tIns="91425" rIns="91425" bIns="91425" anchor="t" anchorCtr="0">
            <a:noAutofit/>
          </a:bodyPr>
          <a:lstStyle/>
          <a:p>
            <a:pPr lvl="0" rtl="0">
              <a:spcBef>
                <a:spcPts val="0"/>
              </a:spcBef>
              <a:buNone/>
            </a:pPr>
            <a:r>
              <a:rPr lang="es" sz="2000" dirty="0">
                <a:solidFill>
                  <a:srgbClr val="FF00FF"/>
                </a:solidFill>
                <a:latin typeface="Lobster"/>
                <a:ea typeface="Lobster"/>
                <a:cs typeface="Lobster"/>
                <a:sym typeface="Lobster"/>
              </a:rPr>
              <a:t>“Find ways that you can benefit</a:t>
            </a:r>
          </a:p>
          <a:p>
            <a:pPr lvl="0" rtl="0">
              <a:spcBef>
                <a:spcPts val="0"/>
              </a:spcBef>
              <a:buNone/>
            </a:pPr>
            <a:r>
              <a:rPr lang="es" sz="2000" dirty="0">
                <a:solidFill>
                  <a:srgbClr val="FF00FF"/>
                </a:solidFill>
                <a:latin typeface="Lobster"/>
                <a:ea typeface="Lobster"/>
                <a:cs typeface="Lobster"/>
                <a:sym typeface="Lobster"/>
              </a:rPr>
              <a:t>from social media and it will help you motivate your students!”</a:t>
            </a:r>
          </a:p>
          <a:p>
            <a:pPr lvl="0" rtl="0">
              <a:spcBef>
                <a:spcPts val="0"/>
              </a:spcBef>
              <a:buNone/>
            </a:pPr>
            <a:endParaRPr sz="2400" dirty="0">
              <a:solidFill>
                <a:srgbClr val="FF00FF"/>
              </a:solidFill>
              <a:latin typeface="Lobster"/>
              <a:ea typeface="Lobster"/>
              <a:cs typeface="Lobster"/>
              <a:sym typeface="Lobster"/>
            </a:endParaRPr>
          </a:p>
        </p:txBody>
      </p:sp>
      <p:pic>
        <p:nvPicPr>
          <p:cNvPr id="254" name="Shape 254" descr="Quizzes.png"/>
          <p:cNvPicPr preferRelativeResize="0"/>
          <p:nvPr/>
        </p:nvPicPr>
        <p:blipFill>
          <a:blip r:embed="rId3">
            <a:alphaModFix/>
          </a:blip>
          <a:stretch>
            <a:fillRect/>
          </a:stretch>
        </p:blipFill>
        <p:spPr>
          <a:xfrm>
            <a:off x="468700" y="1088448"/>
            <a:ext cx="2983601" cy="2505825"/>
          </a:xfrm>
          <a:prstGeom prst="rect">
            <a:avLst/>
          </a:prstGeom>
          <a:noFill/>
          <a:ln>
            <a:noFill/>
          </a:ln>
        </p:spPr>
      </p:pic>
      <p:pic>
        <p:nvPicPr>
          <p:cNvPr id="255" name="Shape 255" descr="n6mkcY3BUM6BMO5WDyNNog-logo.png"/>
          <p:cNvPicPr preferRelativeResize="0"/>
          <p:nvPr/>
        </p:nvPicPr>
        <p:blipFill>
          <a:blip r:embed="rId4">
            <a:alphaModFix/>
          </a:blip>
          <a:stretch>
            <a:fillRect/>
          </a:stretch>
        </p:blipFill>
        <p:spPr>
          <a:xfrm>
            <a:off x="1439602" y="3784062"/>
            <a:ext cx="1806900" cy="435450"/>
          </a:xfrm>
          <a:prstGeom prst="rect">
            <a:avLst/>
          </a:prstGeom>
          <a:noFill/>
          <a:ln>
            <a:noFill/>
          </a:ln>
        </p:spPr>
      </p:pic>
      <p:pic>
        <p:nvPicPr>
          <p:cNvPr id="256" name="Shape 256" descr="scoop.it.png"/>
          <p:cNvPicPr preferRelativeResize="0"/>
          <p:nvPr/>
        </p:nvPicPr>
        <p:blipFill>
          <a:blip r:embed="rId5">
            <a:alphaModFix/>
          </a:blip>
          <a:stretch>
            <a:fillRect/>
          </a:stretch>
        </p:blipFill>
        <p:spPr>
          <a:xfrm>
            <a:off x="1934413" y="4409301"/>
            <a:ext cx="1438274" cy="519600"/>
          </a:xfrm>
          <a:prstGeom prst="rect">
            <a:avLst/>
          </a:prstGeom>
          <a:noFill/>
          <a:ln>
            <a:noFill/>
          </a:ln>
        </p:spPr>
      </p:pic>
      <p:pic>
        <p:nvPicPr>
          <p:cNvPr id="257" name="Shape 257" descr="twitter-2048133_960_720.png"/>
          <p:cNvPicPr preferRelativeResize="0"/>
          <p:nvPr/>
        </p:nvPicPr>
        <p:blipFill>
          <a:blip r:embed="rId6">
            <a:alphaModFix/>
          </a:blip>
          <a:stretch>
            <a:fillRect/>
          </a:stretch>
        </p:blipFill>
        <p:spPr>
          <a:xfrm>
            <a:off x="-211187" y="3817925"/>
            <a:ext cx="1710611" cy="1549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descr="pinterest-2048134_960_720.png"/>
          <p:cNvPicPr preferRelativeResize="0"/>
          <p:nvPr/>
        </p:nvPicPr>
        <p:blipFill>
          <a:blip r:embed="rId3">
            <a:alphaModFix/>
          </a:blip>
          <a:stretch>
            <a:fillRect/>
          </a:stretch>
        </p:blipFill>
        <p:spPr>
          <a:xfrm>
            <a:off x="7433950" y="-26600"/>
            <a:ext cx="2194681" cy="1987625"/>
          </a:xfrm>
          <a:prstGeom prst="rect">
            <a:avLst/>
          </a:prstGeom>
          <a:noFill/>
          <a:ln>
            <a:noFill/>
          </a:ln>
        </p:spPr>
      </p:pic>
      <p:sp>
        <p:nvSpPr>
          <p:cNvPr id="263" name="Shape 263"/>
          <p:cNvSpPr txBox="1">
            <a:spLocks noGrp="1"/>
          </p:cNvSpPr>
          <p:nvPr>
            <p:ph type="ctrTitle"/>
          </p:nvPr>
        </p:nvSpPr>
        <p:spPr>
          <a:xfrm>
            <a:off x="297700" y="125800"/>
            <a:ext cx="7767000" cy="6288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Social media as </a:t>
            </a:r>
            <a:r>
              <a:rPr lang="es" sz="2400">
                <a:solidFill>
                  <a:srgbClr val="0B5394"/>
                </a:solidFill>
                <a:latin typeface="Oswald"/>
                <a:ea typeface="Oswald"/>
                <a:cs typeface="Oswald"/>
                <a:sym typeface="Oswald"/>
              </a:rPr>
              <a:t>information sources or teaching resources</a:t>
            </a:r>
          </a:p>
        </p:txBody>
      </p:sp>
      <p:sp>
        <p:nvSpPr>
          <p:cNvPr id="264" name="Shape 264"/>
          <p:cNvSpPr txBox="1"/>
          <p:nvPr/>
        </p:nvSpPr>
        <p:spPr>
          <a:xfrm>
            <a:off x="365550" y="754675"/>
            <a:ext cx="8412900" cy="2929200"/>
          </a:xfrm>
          <a:prstGeom prst="rect">
            <a:avLst/>
          </a:prstGeom>
          <a:noFill/>
          <a:ln>
            <a:noFill/>
          </a:ln>
        </p:spPr>
        <p:txBody>
          <a:bodyPr wrap="square" lIns="91425" tIns="91425" rIns="91425" bIns="91425" anchor="t" anchorCtr="0">
            <a:noAutofit/>
          </a:bodyPr>
          <a:lstStyle/>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Connect with experts on the topic</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Be part of Social Media communities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Search for links to blogs or other content sources.</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Follow current events: Rossetta landing, Cassini’s Grand Finale, elections, wars, world crisis, sport events…</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Enrich the PLE (Personal Learning Environment)</a:t>
            </a:r>
          </a:p>
        </p:txBody>
      </p:sp>
      <p:pic>
        <p:nvPicPr>
          <p:cNvPr id="265" name="Shape 265" descr="cassini.png"/>
          <p:cNvPicPr preferRelativeResize="0"/>
          <p:nvPr/>
        </p:nvPicPr>
        <p:blipFill>
          <a:blip r:embed="rId4">
            <a:alphaModFix/>
          </a:blip>
          <a:stretch>
            <a:fillRect/>
          </a:stretch>
        </p:blipFill>
        <p:spPr>
          <a:xfrm>
            <a:off x="5157475" y="3048650"/>
            <a:ext cx="3885525" cy="2259950"/>
          </a:xfrm>
          <a:prstGeom prst="rect">
            <a:avLst/>
          </a:prstGeom>
          <a:noFill/>
          <a:ln>
            <a:noFill/>
          </a:ln>
        </p:spPr>
      </p:pic>
      <p:pic>
        <p:nvPicPr>
          <p:cNvPr id="266" name="Shape 266" descr="stamagdalenasofia.png"/>
          <p:cNvPicPr preferRelativeResize="0"/>
          <p:nvPr/>
        </p:nvPicPr>
        <p:blipFill>
          <a:blip r:embed="rId5">
            <a:alphaModFix/>
          </a:blip>
          <a:stretch>
            <a:fillRect/>
          </a:stretch>
        </p:blipFill>
        <p:spPr>
          <a:xfrm>
            <a:off x="-1" y="3331874"/>
            <a:ext cx="4012425" cy="181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Shape 65"/>
          <p:cNvSpPr txBox="1"/>
          <p:nvPr/>
        </p:nvSpPr>
        <p:spPr>
          <a:xfrm rot="1405668">
            <a:off x="4713172" y="946118"/>
            <a:ext cx="4155252" cy="855914"/>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buFont typeface="Arial"/>
              <a:buNone/>
            </a:pPr>
            <a:r>
              <a:rPr lang="es" sz="6000">
                <a:solidFill>
                  <a:srgbClr val="434343"/>
                </a:solidFill>
                <a:latin typeface="Lobster"/>
                <a:ea typeface="Lobster"/>
                <a:cs typeface="Lobster"/>
                <a:sym typeface="Lobster"/>
              </a:rPr>
              <a:t>Opportunities</a:t>
            </a:r>
          </a:p>
          <a:p>
            <a:pPr lvl="0">
              <a:spcBef>
                <a:spcPts val="0"/>
              </a:spcBef>
              <a:buNone/>
            </a:pPr>
            <a:endParaRPr sz="6000">
              <a:solidFill>
                <a:srgbClr val="F3F3F3"/>
              </a:solidFill>
              <a:latin typeface="Lobster"/>
              <a:ea typeface="Lobster"/>
              <a:cs typeface="Lobster"/>
              <a:sym typeface="Lobster"/>
            </a:endParaRPr>
          </a:p>
        </p:txBody>
      </p:sp>
      <p:sp>
        <p:nvSpPr>
          <p:cNvPr id="66" name="Shape 66"/>
          <p:cNvSpPr txBox="1"/>
          <p:nvPr/>
        </p:nvSpPr>
        <p:spPr>
          <a:xfrm>
            <a:off x="904500" y="696875"/>
            <a:ext cx="7335000" cy="8559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67" name="Shape 67"/>
          <p:cNvSpPr txBox="1"/>
          <p:nvPr/>
        </p:nvSpPr>
        <p:spPr>
          <a:xfrm rot="1405668">
            <a:off x="4789372" y="946118"/>
            <a:ext cx="4155252" cy="855914"/>
          </a:xfrm>
          <a:prstGeom prst="rect">
            <a:avLst/>
          </a:prstGeom>
          <a:noFill/>
          <a:ln>
            <a:noFill/>
          </a:ln>
        </p:spPr>
        <p:txBody>
          <a:bodyPr wrap="square" lIns="91425" tIns="91425" rIns="91425" bIns="91425" anchor="t" anchorCtr="0">
            <a:noAutofit/>
          </a:bodyPr>
          <a:lstStyle/>
          <a:p>
            <a:pPr lvl="0" rtl="0">
              <a:spcBef>
                <a:spcPts val="0"/>
              </a:spcBef>
              <a:buNone/>
            </a:pPr>
            <a:r>
              <a:rPr lang="es" sz="6000">
                <a:solidFill>
                  <a:srgbClr val="FFFFFF"/>
                </a:solidFill>
                <a:latin typeface="Lobster"/>
                <a:ea typeface="Lobster"/>
                <a:cs typeface="Lobster"/>
                <a:sym typeface="Lobster"/>
              </a:rPr>
              <a:t>Opportunities</a:t>
            </a:r>
          </a:p>
          <a:p>
            <a:pPr lvl="0" rtl="0">
              <a:spcBef>
                <a:spcPts val="0"/>
              </a:spcBef>
              <a:buNone/>
            </a:pPr>
            <a:endParaRPr sz="6000">
              <a:solidFill>
                <a:srgbClr val="FFFFFF"/>
              </a:solidFill>
              <a:latin typeface="Lobster"/>
              <a:ea typeface="Lobster"/>
              <a:cs typeface="Lobster"/>
              <a:sym typeface="Lobs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ctrTitle"/>
          </p:nvPr>
        </p:nvSpPr>
        <p:spPr>
          <a:xfrm>
            <a:off x="311700" y="54750"/>
            <a:ext cx="8745300" cy="792600"/>
          </a:xfrm>
          <a:prstGeom prst="rect">
            <a:avLst/>
          </a:prstGeom>
        </p:spPr>
        <p:txBody>
          <a:bodyPr wrap="square" lIns="91425" tIns="91425" rIns="91425" bIns="91425" anchor="b" anchorCtr="0">
            <a:noAutofit/>
          </a:bodyPr>
          <a:lstStyle/>
          <a:p>
            <a:pPr lvl="0" algn="l" rtl="0">
              <a:lnSpc>
                <a:spcPct val="115000"/>
              </a:lnSpc>
              <a:spcBef>
                <a:spcPts val="0"/>
              </a:spcBef>
              <a:buNone/>
            </a:pPr>
            <a:r>
              <a:rPr lang="es" sz="3600">
                <a:solidFill>
                  <a:srgbClr val="000000"/>
                </a:solidFill>
                <a:latin typeface="Oswald"/>
                <a:ea typeface="Oswald"/>
                <a:cs typeface="Oswald"/>
                <a:sym typeface="Oswald"/>
              </a:rPr>
              <a:t>Social media as </a:t>
            </a:r>
            <a:r>
              <a:rPr lang="es" sz="1800">
                <a:solidFill>
                  <a:srgbClr val="0B5394"/>
                </a:solidFill>
                <a:latin typeface="Oswald"/>
                <a:ea typeface="Oswald"/>
                <a:cs typeface="Oswald"/>
                <a:sym typeface="Oswald"/>
              </a:rPr>
              <a:t>Communication, professional development, and collaboration tool</a:t>
            </a:r>
          </a:p>
        </p:txBody>
      </p:sp>
      <p:sp>
        <p:nvSpPr>
          <p:cNvPr id="272" name="Shape 272"/>
          <p:cNvSpPr txBox="1"/>
          <p:nvPr/>
        </p:nvSpPr>
        <p:spPr>
          <a:xfrm>
            <a:off x="365550" y="940250"/>
            <a:ext cx="8412900" cy="2176200"/>
          </a:xfrm>
          <a:prstGeom prst="rect">
            <a:avLst/>
          </a:prstGeom>
          <a:noFill/>
          <a:ln>
            <a:noFill/>
          </a:ln>
        </p:spPr>
        <p:txBody>
          <a:bodyPr wrap="square" lIns="91425" tIns="91425" rIns="91425" bIns="91425" anchor="t" anchorCtr="0">
            <a:noAutofit/>
          </a:bodyPr>
          <a:lstStyle/>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Collaborative works </a:t>
            </a:r>
            <a:r>
              <a:rPr lang="es">
                <a:solidFill>
                  <a:srgbClr val="0B5394"/>
                </a:solidFill>
                <a:highlight>
                  <a:srgbClr val="FFFFFF"/>
                </a:highlight>
                <a:latin typeface="Oswald"/>
                <a:ea typeface="Oswald"/>
                <a:cs typeface="Oswald"/>
                <a:sym typeface="Oswald"/>
              </a:rPr>
              <a:t>(documents, </a:t>
            </a:r>
            <a:r>
              <a:rPr lang="es" u="sng">
                <a:solidFill>
                  <a:schemeClr val="hlink"/>
                </a:solidFill>
                <a:highlight>
                  <a:srgbClr val="FFFFFF"/>
                </a:highlight>
                <a:latin typeface="Oswald"/>
                <a:ea typeface="Oswald"/>
                <a:cs typeface="Oswald"/>
                <a:sym typeface="Oswald"/>
                <a:hlinkClick r:id="rId3"/>
              </a:rPr>
              <a:t>presentations</a:t>
            </a:r>
            <a:r>
              <a:rPr lang="es">
                <a:solidFill>
                  <a:srgbClr val="0B5394"/>
                </a:solidFill>
                <a:highlight>
                  <a:srgbClr val="FFFFFF"/>
                </a:highlight>
                <a:latin typeface="Oswald"/>
                <a:ea typeface="Oswald"/>
                <a:cs typeface="Oswald"/>
                <a:sym typeface="Oswald"/>
              </a:rPr>
              <a:t>, </a:t>
            </a:r>
            <a:r>
              <a:rPr lang="es" u="sng">
                <a:solidFill>
                  <a:schemeClr val="hlink"/>
                </a:solidFill>
                <a:highlight>
                  <a:srgbClr val="FFFFFF"/>
                </a:highlight>
                <a:latin typeface="Oswald"/>
                <a:ea typeface="Oswald"/>
                <a:cs typeface="Oswald"/>
                <a:sym typeface="Oswald"/>
                <a:hlinkClick r:id="rId4"/>
              </a:rPr>
              <a:t>maps</a:t>
            </a:r>
            <a:r>
              <a:rPr lang="es">
                <a:solidFill>
                  <a:srgbClr val="0B5394"/>
                </a:solidFill>
                <a:highlight>
                  <a:srgbClr val="FFFFFF"/>
                </a:highlight>
                <a:latin typeface="Oswald"/>
                <a:ea typeface="Oswald"/>
                <a:cs typeface="Oswald"/>
                <a:sym typeface="Oswald"/>
              </a:rPr>
              <a:t>, blogs, </a:t>
            </a:r>
            <a:r>
              <a:rPr lang="es" u="sng">
                <a:solidFill>
                  <a:schemeClr val="hlink"/>
                </a:solidFill>
                <a:highlight>
                  <a:srgbClr val="FFFFFF"/>
                </a:highlight>
                <a:latin typeface="Oswald"/>
                <a:ea typeface="Oswald"/>
                <a:cs typeface="Oswald"/>
                <a:sym typeface="Oswald"/>
                <a:hlinkClick r:id="rId5"/>
              </a:rPr>
              <a:t>webpages</a:t>
            </a:r>
            <a:r>
              <a:rPr lang="es">
                <a:solidFill>
                  <a:srgbClr val="0B5394"/>
                </a:solidFill>
                <a:highlight>
                  <a:srgbClr val="FFFFFF"/>
                </a:highlight>
                <a:latin typeface="Oswald"/>
                <a:ea typeface="Oswald"/>
                <a:cs typeface="Oswald"/>
                <a:sym typeface="Oswald"/>
              </a:rPr>
              <a:t>….)</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Collaboration with other educational centers </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Twitter and Whatsapp Lists (</a:t>
            </a:r>
            <a:r>
              <a:rPr lang="es" sz="1600" u="sng">
                <a:solidFill>
                  <a:schemeClr val="accent5"/>
                </a:solidFill>
                <a:highlight>
                  <a:srgbClr val="FFFFFF"/>
                </a:highlight>
                <a:latin typeface="Oswald"/>
                <a:ea typeface="Oswald"/>
                <a:cs typeface="Oswald"/>
                <a:sym typeface="Oswald"/>
                <a:hlinkClick r:id="rId6"/>
              </a:rPr>
              <a:t>Colegios RSCJ España</a:t>
            </a:r>
            <a:r>
              <a:rPr lang="es" sz="1800">
                <a:solidFill>
                  <a:srgbClr val="0B5394"/>
                </a:solidFill>
                <a:highlight>
                  <a:srgbClr val="FFFFFF"/>
                </a:highlight>
                <a:latin typeface="Oswald"/>
                <a:ea typeface="Oswald"/>
                <a:cs typeface="Oswald"/>
                <a:sym typeface="Oswald"/>
              </a:rPr>
              <a:t>…)</a:t>
            </a:r>
          </a:p>
          <a:p>
            <a:pPr marL="457200" lvl="0" indent="-342900" rtl="0">
              <a:lnSpc>
                <a:spcPct val="150000"/>
              </a:lnSpc>
              <a:spcBef>
                <a:spcPts val="0"/>
              </a:spcBef>
              <a:spcAft>
                <a:spcPts val="0"/>
              </a:spcAft>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G+ communities about a particular interest</a:t>
            </a:r>
          </a:p>
          <a:p>
            <a:pPr marL="457200" lvl="0" indent="-342900" rtl="0">
              <a:lnSpc>
                <a:spcPct val="150000"/>
              </a:lnSpc>
              <a:spcBef>
                <a:spcPts val="0"/>
              </a:spcBef>
              <a:buClr>
                <a:srgbClr val="0B5394"/>
              </a:buClr>
              <a:buSzPct val="100000"/>
              <a:buFont typeface="Oswald"/>
              <a:buChar char="❏"/>
            </a:pPr>
            <a:r>
              <a:rPr lang="es" sz="1800">
                <a:solidFill>
                  <a:srgbClr val="0B5394"/>
                </a:solidFill>
                <a:highlight>
                  <a:srgbClr val="FFFFFF"/>
                </a:highlight>
                <a:latin typeface="Oswald"/>
                <a:ea typeface="Oswald"/>
                <a:cs typeface="Oswald"/>
                <a:sym typeface="Oswald"/>
              </a:rPr>
              <a:t>Youtube channel (</a:t>
            </a:r>
            <a:r>
              <a:rPr lang="es" sz="1800" u="sng">
                <a:solidFill>
                  <a:schemeClr val="hlink"/>
                </a:solidFill>
                <a:highlight>
                  <a:srgbClr val="FFFFFF"/>
                </a:highlight>
                <a:latin typeface="Oswald"/>
                <a:ea typeface="Oswald"/>
                <a:cs typeface="Oswald"/>
                <a:sym typeface="Oswald"/>
                <a:hlinkClick r:id="rId7"/>
              </a:rPr>
              <a:t>scpmatematicas</a:t>
            </a:r>
            <a:r>
              <a:rPr lang="es" sz="1800">
                <a:solidFill>
                  <a:srgbClr val="0B5394"/>
                </a:solidFill>
                <a:highlight>
                  <a:srgbClr val="FFFFFF"/>
                </a:highlight>
                <a:latin typeface="Oswald"/>
                <a:ea typeface="Oswald"/>
                <a:cs typeface="Oswald"/>
                <a:sym typeface="Oswald"/>
              </a:rPr>
              <a:t>…)</a:t>
            </a:r>
          </a:p>
        </p:txBody>
      </p:sp>
      <p:pic>
        <p:nvPicPr>
          <p:cNvPr id="273" name="Shape 273" descr="refugiados.png"/>
          <p:cNvPicPr preferRelativeResize="0"/>
          <p:nvPr/>
        </p:nvPicPr>
        <p:blipFill rotWithShape="1">
          <a:blip r:embed="rId8">
            <a:alphaModFix/>
          </a:blip>
          <a:srcRect b="21104"/>
          <a:stretch/>
        </p:blipFill>
        <p:spPr>
          <a:xfrm>
            <a:off x="1279073" y="3209350"/>
            <a:ext cx="2036952" cy="1722325"/>
          </a:xfrm>
          <a:prstGeom prst="rect">
            <a:avLst/>
          </a:prstGeom>
          <a:noFill/>
          <a:ln>
            <a:noFill/>
          </a:ln>
        </p:spPr>
      </p:pic>
      <p:pic>
        <p:nvPicPr>
          <p:cNvPr id="274" name="Shape 274" descr="cientia.png"/>
          <p:cNvPicPr preferRelativeResize="0"/>
          <p:nvPr/>
        </p:nvPicPr>
        <p:blipFill rotWithShape="1">
          <a:blip r:embed="rId9">
            <a:alphaModFix/>
          </a:blip>
          <a:srcRect l="5840" t="5732" r="-5839" b="12024"/>
          <a:stretch/>
        </p:blipFill>
        <p:spPr>
          <a:xfrm>
            <a:off x="3461000" y="3209350"/>
            <a:ext cx="1952625" cy="1637825"/>
          </a:xfrm>
          <a:prstGeom prst="rect">
            <a:avLst/>
          </a:prstGeom>
          <a:noFill/>
          <a:ln>
            <a:noFill/>
          </a:ln>
        </p:spPr>
      </p:pic>
      <p:pic>
        <p:nvPicPr>
          <p:cNvPr id="275" name="Shape 275" descr="twitter-list.png"/>
          <p:cNvPicPr preferRelativeResize="0"/>
          <p:nvPr/>
        </p:nvPicPr>
        <p:blipFill>
          <a:blip r:embed="rId10">
            <a:alphaModFix/>
          </a:blip>
          <a:stretch>
            <a:fillRect/>
          </a:stretch>
        </p:blipFill>
        <p:spPr>
          <a:xfrm>
            <a:off x="5558588" y="3116450"/>
            <a:ext cx="1808750" cy="1876525"/>
          </a:xfrm>
          <a:prstGeom prst="rect">
            <a:avLst/>
          </a:prstGeom>
          <a:noFill/>
          <a:ln>
            <a:noFill/>
          </a:ln>
        </p:spPr>
      </p:pic>
      <p:sp>
        <p:nvSpPr>
          <p:cNvPr id="276" name="Shape 276"/>
          <p:cNvSpPr/>
          <p:nvPr/>
        </p:nvSpPr>
        <p:spPr>
          <a:xfrm rot="-670455">
            <a:off x="6065634" y="3962243"/>
            <a:ext cx="1515531" cy="413139"/>
          </a:xfrm>
          <a:prstGeom prst="homePlate">
            <a:avLst>
              <a:gd name="adj" fmla="val 127335"/>
            </a:avLst>
          </a:prstGeom>
          <a:solidFill>
            <a:srgbClr val="CCCCCC"/>
          </a:solidFill>
          <a:ln w="9525" cap="flat" cmpd="sng">
            <a:solidFill>
              <a:srgbClr val="0B539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s">
                <a:latin typeface="Lobster"/>
                <a:ea typeface="Lobster"/>
                <a:cs typeface="Lobster"/>
                <a:sym typeface="Lobster"/>
              </a:rPr>
              <a:t>Twitter List</a:t>
            </a:r>
          </a:p>
        </p:txBody>
      </p:sp>
      <p:pic>
        <p:nvPicPr>
          <p:cNvPr id="277" name="Shape 277" descr="youtube-2172750_960_720.png"/>
          <p:cNvPicPr preferRelativeResize="0"/>
          <p:nvPr/>
        </p:nvPicPr>
        <p:blipFill>
          <a:blip r:embed="rId11">
            <a:alphaModFix/>
          </a:blip>
          <a:stretch>
            <a:fillRect/>
          </a:stretch>
        </p:blipFill>
        <p:spPr>
          <a:xfrm>
            <a:off x="-164014" y="3877916"/>
            <a:ext cx="1370600" cy="1241275"/>
          </a:xfrm>
          <a:prstGeom prst="rect">
            <a:avLst/>
          </a:prstGeom>
          <a:noFill/>
          <a:ln>
            <a:noFill/>
          </a:ln>
        </p:spPr>
      </p:pic>
      <p:pic>
        <p:nvPicPr>
          <p:cNvPr id="278" name="Shape 278" descr="google-2172744_960_720.png"/>
          <p:cNvPicPr preferRelativeResize="0"/>
          <p:nvPr/>
        </p:nvPicPr>
        <p:blipFill>
          <a:blip r:embed="rId12">
            <a:alphaModFix/>
          </a:blip>
          <a:stretch>
            <a:fillRect/>
          </a:stretch>
        </p:blipFill>
        <p:spPr>
          <a:xfrm>
            <a:off x="7606832" y="3317825"/>
            <a:ext cx="1688675" cy="1529350"/>
          </a:xfrm>
          <a:prstGeom prst="rect">
            <a:avLst/>
          </a:prstGeom>
          <a:noFill/>
          <a:ln>
            <a:noFill/>
          </a:ln>
        </p:spPr>
      </p:pic>
      <p:pic>
        <p:nvPicPr>
          <p:cNvPr id="279" name="Shape 279" descr="Google_docs.png"/>
          <p:cNvPicPr preferRelativeResize="0"/>
          <p:nvPr/>
        </p:nvPicPr>
        <p:blipFill>
          <a:blip r:embed="rId13">
            <a:alphaModFix/>
          </a:blip>
          <a:stretch>
            <a:fillRect/>
          </a:stretch>
        </p:blipFill>
        <p:spPr>
          <a:xfrm>
            <a:off x="6825813" y="1000425"/>
            <a:ext cx="1952625" cy="1828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3"/>
        <p:cNvGrpSpPr/>
        <p:nvPr/>
      </p:nvGrpSpPr>
      <p:grpSpPr>
        <a:xfrm>
          <a:off x="0" y="0"/>
          <a:ext cx="0" cy="0"/>
          <a:chOff x="0" y="0"/>
          <a:chExt cx="0" cy="0"/>
        </a:xfrm>
      </p:grpSpPr>
      <p:sp>
        <p:nvSpPr>
          <p:cNvPr id="284" name="Shape 284"/>
          <p:cNvSpPr txBox="1">
            <a:spLocks noGrp="1"/>
          </p:cNvSpPr>
          <p:nvPr>
            <p:ph type="ctrTitle"/>
          </p:nvPr>
        </p:nvSpPr>
        <p:spPr>
          <a:xfrm>
            <a:off x="4180850" y="1271900"/>
            <a:ext cx="4374900" cy="1752300"/>
          </a:xfrm>
          <a:prstGeom prst="rect">
            <a:avLst/>
          </a:prstGeom>
        </p:spPr>
        <p:txBody>
          <a:bodyPr wrap="square" lIns="91425" tIns="91425" rIns="91425" bIns="91425" anchor="b" anchorCtr="0">
            <a:noAutofit/>
          </a:bodyPr>
          <a:lstStyle/>
          <a:p>
            <a:pPr lvl="0">
              <a:spcBef>
                <a:spcPts val="0"/>
              </a:spcBef>
              <a:buNone/>
            </a:pPr>
            <a:r>
              <a:rPr lang="es">
                <a:latin typeface="Lobster"/>
                <a:ea typeface="Lobster"/>
                <a:cs typeface="Lobster"/>
                <a:sym typeface="Lobster"/>
              </a:rPr>
              <a:t>Risks of Social</a:t>
            </a:r>
          </a:p>
          <a:p>
            <a:pPr lvl="0">
              <a:spcBef>
                <a:spcPts val="0"/>
              </a:spcBef>
              <a:buNone/>
            </a:pPr>
            <a:r>
              <a:rPr lang="es">
                <a:latin typeface="Lobster"/>
                <a:ea typeface="Lobster"/>
                <a:cs typeface="Lobster"/>
                <a:sym typeface="Lobster"/>
              </a:rPr>
              <a:t> Media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descr="yes-238373_960_720.jpg"/>
          <p:cNvPicPr preferRelativeResize="0"/>
          <p:nvPr/>
        </p:nvPicPr>
        <p:blipFill>
          <a:blip r:embed="rId3">
            <a:alphaModFix/>
          </a:blip>
          <a:stretch>
            <a:fillRect/>
          </a:stretch>
        </p:blipFill>
        <p:spPr>
          <a:xfrm>
            <a:off x="5789602" y="2236300"/>
            <a:ext cx="4116401" cy="2907200"/>
          </a:xfrm>
          <a:prstGeom prst="rect">
            <a:avLst/>
          </a:prstGeom>
          <a:noFill/>
          <a:ln>
            <a:noFill/>
          </a:ln>
        </p:spPr>
      </p:pic>
      <p:sp>
        <p:nvSpPr>
          <p:cNvPr id="290" name="Shape 290"/>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s">
                <a:latin typeface="Oswald"/>
                <a:ea typeface="Oswald"/>
                <a:cs typeface="Oswald"/>
                <a:sym typeface="Oswald"/>
              </a:rPr>
              <a:t>The dangers of Social Networking</a:t>
            </a:r>
          </a:p>
        </p:txBody>
      </p:sp>
      <p:sp>
        <p:nvSpPr>
          <p:cNvPr id="291" name="Shape 291"/>
          <p:cNvSpPr txBox="1">
            <a:spLocks noGrp="1"/>
          </p:cNvSpPr>
          <p:nvPr>
            <p:ph type="body" idx="1"/>
          </p:nvPr>
        </p:nvSpPr>
        <p:spPr>
          <a:xfrm>
            <a:off x="311700" y="1228675"/>
            <a:ext cx="8520600" cy="1188900"/>
          </a:xfrm>
          <a:prstGeom prst="rect">
            <a:avLst/>
          </a:prstGeom>
        </p:spPr>
        <p:txBody>
          <a:bodyPr wrap="square" lIns="91425" tIns="91425" rIns="91425" bIns="91425" anchor="t" anchorCtr="0">
            <a:noAutofit/>
          </a:bodyPr>
          <a:lstStyle/>
          <a:p>
            <a:pPr marL="457200" marR="25400" lvl="0" indent="-342900" algn="just" rtl="0">
              <a:spcBef>
                <a:spcPts val="0"/>
              </a:spcBef>
              <a:spcAft>
                <a:spcPts val="0"/>
              </a:spcAft>
              <a:buClr>
                <a:schemeClr val="accent2"/>
              </a:buClr>
              <a:buSzPct val="100000"/>
              <a:buFont typeface="Oswald"/>
              <a:buChar char="●"/>
            </a:pPr>
            <a:r>
              <a:rPr lang="es">
                <a:solidFill>
                  <a:srgbClr val="0B5394"/>
                </a:solidFill>
                <a:highlight>
                  <a:srgbClr val="FFFFFF"/>
                </a:highlight>
                <a:latin typeface="Oswald"/>
                <a:ea typeface="Oswald"/>
                <a:cs typeface="Oswald"/>
                <a:sym typeface="Oswald"/>
              </a:rPr>
              <a:t>Age limit:</a:t>
            </a:r>
            <a:r>
              <a:rPr lang="es">
                <a:solidFill>
                  <a:schemeClr val="accent2"/>
                </a:solidFill>
                <a:highlight>
                  <a:srgbClr val="FFFFFF"/>
                </a:highlight>
                <a:latin typeface="Oswald"/>
                <a:ea typeface="Oswald"/>
                <a:cs typeface="Oswald"/>
                <a:sym typeface="Oswald"/>
              </a:rPr>
              <a:t> EU legislation states a minimum age of 16 years in order to use Social Media. However, each Member State establishes its own (the lower limit is 13 years), so it is “no allowed” for students of lower ages. </a:t>
            </a:r>
          </a:p>
        </p:txBody>
      </p:sp>
      <p:sp>
        <p:nvSpPr>
          <p:cNvPr id="292" name="Shape 292"/>
          <p:cNvSpPr txBox="1"/>
          <p:nvPr/>
        </p:nvSpPr>
        <p:spPr>
          <a:xfrm>
            <a:off x="444050" y="712925"/>
            <a:ext cx="8388300" cy="572700"/>
          </a:xfrm>
          <a:prstGeom prst="rect">
            <a:avLst/>
          </a:prstGeom>
          <a:noFill/>
          <a:ln>
            <a:noFill/>
          </a:ln>
        </p:spPr>
        <p:txBody>
          <a:bodyPr wrap="square" lIns="91425" tIns="91425" rIns="91425" bIns="91425" anchor="t" anchorCtr="0">
            <a:noAutofit/>
          </a:bodyPr>
          <a:lstStyle/>
          <a:p>
            <a:pPr lvl="0">
              <a:lnSpc>
                <a:spcPct val="115000"/>
              </a:lnSpc>
              <a:spcBef>
                <a:spcPts val="0"/>
              </a:spcBef>
              <a:buNone/>
            </a:pPr>
            <a:r>
              <a:rPr lang="es" sz="1800">
                <a:solidFill>
                  <a:srgbClr val="4B4949"/>
                </a:solidFill>
                <a:latin typeface="Oswald"/>
                <a:ea typeface="Oswald"/>
                <a:cs typeface="Oswald"/>
                <a:sym typeface="Oswald"/>
              </a:rPr>
              <a:t>Social Media was not created for evil purposes but, like anything, it can be misused </a:t>
            </a:r>
          </a:p>
        </p:txBody>
      </p:sp>
      <p:sp>
        <p:nvSpPr>
          <p:cNvPr id="293" name="Shape 293"/>
          <p:cNvSpPr txBox="1"/>
          <p:nvPr/>
        </p:nvSpPr>
        <p:spPr>
          <a:xfrm rot="736433">
            <a:off x="2757710" y="2322013"/>
            <a:ext cx="3525177" cy="1780420"/>
          </a:xfrm>
          <a:prstGeom prst="rect">
            <a:avLst/>
          </a:prstGeom>
          <a:noFill/>
          <a:ln>
            <a:noFill/>
          </a:ln>
        </p:spPr>
        <p:txBody>
          <a:bodyPr wrap="square" lIns="91425" tIns="91425" rIns="91425" bIns="91425" anchor="ctr" anchorCtr="0">
            <a:noAutofit/>
          </a:bodyPr>
          <a:lstStyle/>
          <a:p>
            <a:pPr marR="25400" lvl="0" algn="just" rtl="0">
              <a:lnSpc>
                <a:spcPct val="115000"/>
              </a:lnSpc>
              <a:spcBef>
                <a:spcPts val="0"/>
              </a:spcBef>
              <a:buNone/>
            </a:pPr>
            <a:r>
              <a:rPr lang="es" sz="2800" dirty="0" smtClean="0">
                <a:solidFill>
                  <a:srgbClr val="FF00FF"/>
                </a:solidFill>
                <a:highlight>
                  <a:srgbClr val="FFFFFF"/>
                </a:highlight>
                <a:latin typeface="Lobster"/>
                <a:ea typeface="Lobster"/>
                <a:cs typeface="Lobster"/>
                <a:sym typeface="Lobster"/>
              </a:rPr>
              <a:t>Should </a:t>
            </a:r>
            <a:r>
              <a:rPr lang="es" sz="2800" dirty="0">
                <a:solidFill>
                  <a:srgbClr val="FF00FF"/>
                </a:solidFill>
                <a:highlight>
                  <a:srgbClr val="FFFFFF"/>
                </a:highlight>
                <a:latin typeface="Lobster"/>
                <a:ea typeface="Lobster"/>
                <a:cs typeface="Lobster"/>
                <a:sym typeface="Lobster"/>
              </a:rPr>
              <a:t>we educate our pupils in Social Media behaviours?</a:t>
            </a:r>
          </a:p>
        </p:txBody>
      </p:sp>
      <p:pic>
        <p:nvPicPr>
          <p:cNvPr id="294" name="Shape 294" descr="mobile.png"/>
          <p:cNvPicPr preferRelativeResize="0"/>
          <p:nvPr/>
        </p:nvPicPr>
        <p:blipFill>
          <a:blip r:embed="rId4">
            <a:alphaModFix/>
          </a:blip>
          <a:stretch>
            <a:fillRect/>
          </a:stretch>
        </p:blipFill>
        <p:spPr>
          <a:xfrm>
            <a:off x="-634668" y="2230339"/>
            <a:ext cx="2949500" cy="3041400"/>
          </a:xfrm>
          <a:prstGeom prst="rect">
            <a:avLst/>
          </a:prstGeom>
          <a:noFill/>
          <a:ln>
            <a:noFill/>
          </a:ln>
        </p:spPr>
      </p:pic>
      <p:sp>
        <p:nvSpPr>
          <p:cNvPr id="295" name="Shape 295"/>
          <p:cNvSpPr txBox="1"/>
          <p:nvPr/>
        </p:nvSpPr>
        <p:spPr>
          <a:xfrm rot="679565">
            <a:off x="2412528" y="3948623"/>
            <a:ext cx="3093223" cy="748024"/>
          </a:xfrm>
          <a:prstGeom prst="rect">
            <a:avLst/>
          </a:prstGeom>
          <a:solidFill>
            <a:srgbClr val="F1C232"/>
          </a:solidFill>
          <a:ln>
            <a:noFill/>
          </a:ln>
        </p:spPr>
        <p:txBody>
          <a:bodyPr wrap="square" lIns="91425" tIns="91425" rIns="91425" bIns="91425" anchor="t" anchorCtr="0">
            <a:noAutofit/>
          </a:bodyPr>
          <a:lstStyle/>
          <a:p>
            <a:pPr lvl="0" algn="ctr">
              <a:spcBef>
                <a:spcPts val="0"/>
              </a:spcBef>
              <a:buNone/>
            </a:pPr>
            <a:r>
              <a:rPr lang="es" sz="1800" dirty="0">
                <a:latin typeface="Lobster"/>
                <a:ea typeface="Lobster"/>
                <a:cs typeface="Lobster"/>
                <a:sym typeface="Lobster"/>
              </a:rPr>
              <a:t>Always with a written parental/guardian consent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p:nvPr/>
        </p:nvSpPr>
        <p:spPr>
          <a:xfrm>
            <a:off x="1112075" y="3933300"/>
            <a:ext cx="1907852" cy="1210200"/>
          </a:xfrm>
          <a:prstGeom prst="rect">
            <a:avLst/>
          </a:prstGeom>
          <a:solidFill>
            <a:srgbClr val="980000"/>
          </a:solidFill>
          <a:ln>
            <a:noFill/>
          </a:ln>
        </p:spPr>
        <p:txBody>
          <a:bodyPr wrap="square" lIns="91425" tIns="91425" rIns="91425" bIns="91425" anchor="ctr" anchorCtr="0">
            <a:noAutofit/>
          </a:bodyPr>
          <a:lstStyle/>
          <a:p>
            <a:pPr marR="25400" lvl="0" algn="ctr" rtl="0">
              <a:lnSpc>
                <a:spcPct val="115000"/>
              </a:lnSpc>
              <a:spcBef>
                <a:spcPts val="0"/>
              </a:spcBef>
              <a:buNone/>
            </a:pPr>
            <a:endParaRPr lang="es" sz="1800" dirty="0" smtClean="0">
              <a:solidFill>
                <a:srgbClr val="F3F3F3"/>
              </a:solidFill>
              <a:latin typeface="Oswald"/>
              <a:ea typeface="Oswald"/>
              <a:cs typeface="Oswald"/>
              <a:sym typeface="Oswald"/>
            </a:endParaRPr>
          </a:p>
          <a:p>
            <a:pPr marR="25400" lvl="0" algn="ctr" rtl="0">
              <a:lnSpc>
                <a:spcPct val="115000"/>
              </a:lnSpc>
              <a:spcBef>
                <a:spcPts val="0"/>
              </a:spcBef>
              <a:buNone/>
            </a:pPr>
            <a:r>
              <a:rPr lang="es" sz="1800" dirty="0" smtClean="0">
                <a:solidFill>
                  <a:srgbClr val="F3F3F3"/>
                </a:solidFill>
                <a:latin typeface="Oswald"/>
                <a:ea typeface="Oswald"/>
                <a:cs typeface="Oswald"/>
                <a:sym typeface="Oswald"/>
              </a:rPr>
              <a:t>Grooming </a:t>
            </a:r>
            <a:endParaRPr lang="es" sz="1800" dirty="0">
              <a:solidFill>
                <a:srgbClr val="F3F3F3"/>
              </a:solidFill>
              <a:latin typeface="Oswald"/>
              <a:ea typeface="Oswald"/>
              <a:cs typeface="Oswald"/>
              <a:sym typeface="Oswald"/>
            </a:endParaRPr>
          </a:p>
          <a:p>
            <a:pPr marR="25400" lvl="0" algn="ctr" rtl="0">
              <a:lnSpc>
                <a:spcPct val="115000"/>
              </a:lnSpc>
              <a:spcBef>
                <a:spcPts val="0"/>
              </a:spcBef>
              <a:buNone/>
            </a:pPr>
            <a:r>
              <a:rPr lang="es" sz="1800" dirty="0">
                <a:solidFill>
                  <a:srgbClr val="F3F3F3"/>
                </a:solidFill>
                <a:latin typeface="Oswald"/>
                <a:ea typeface="Oswald"/>
                <a:cs typeface="Oswald"/>
                <a:sym typeface="Oswald"/>
              </a:rPr>
              <a:t>Cyberbullying </a:t>
            </a:r>
          </a:p>
          <a:p>
            <a:pPr marR="25400" lvl="0" algn="ctr" rtl="0">
              <a:lnSpc>
                <a:spcPct val="115000"/>
              </a:lnSpc>
              <a:spcBef>
                <a:spcPts val="0"/>
              </a:spcBef>
              <a:buNone/>
            </a:pPr>
            <a:r>
              <a:rPr lang="es" sz="1800" dirty="0">
                <a:solidFill>
                  <a:srgbClr val="F3F3F3"/>
                </a:solidFill>
                <a:latin typeface="Oswald"/>
                <a:ea typeface="Oswald"/>
                <a:cs typeface="Oswald"/>
                <a:sym typeface="Oswald"/>
              </a:rPr>
              <a:t>Sexting</a:t>
            </a:r>
          </a:p>
        </p:txBody>
      </p:sp>
      <p:sp>
        <p:nvSpPr>
          <p:cNvPr id="301" name="Shape 301"/>
          <p:cNvSpPr txBox="1"/>
          <p:nvPr/>
        </p:nvSpPr>
        <p:spPr>
          <a:xfrm>
            <a:off x="3291150" y="4035900"/>
            <a:ext cx="2561700" cy="1107600"/>
          </a:xfrm>
          <a:prstGeom prst="rect">
            <a:avLst/>
          </a:prstGeom>
          <a:solidFill>
            <a:srgbClr val="A61C00"/>
          </a:solidFill>
          <a:ln>
            <a:noFill/>
          </a:ln>
        </p:spPr>
        <p:txBody>
          <a:bodyPr wrap="square" lIns="91425" tIns="91425" rIns="91425" bIns="91425" anchor="ctr" anchorCtr="0">
            <a:noAutofit/>
          </a:bodyPr>
          <a:lstStyle/>
          <a:p>
            <a:pPr marR="25400" lvl="0" algn="ctr" rtl="0">
              <a:lnSpc>
                <a:spcPct val="115000"/>
              </a:lnSpc>
              <a:spcBef>
                <a:spcPts val="0"/>
              </a:spcBef>
              <a:buNone/>
            </a:pPr>
            <a:r>
              <a:rPr lang="es" sz="1800" dirty="0">
                <a:solidFill>
                  <a:srgbClr val="FFFFFF"/>
                </a:solidFill>
                <a:latin typeface="Oswald"/>
                <a:ea typeface="Oswald"/>
                <a:cs typeface="Oswald"/>
                <a:sym typeface="Oswald"/>
              </a:rPr>
              <a:t> Privacy lost  </a:t>
            </a:r>
          </a:p>
          <a:p>
            <a:pPr marR="25400" lvl="0" algn="ctr" rtl="0">
              <a:lnSpc>
                <a:spcPct val="115000"/>
              </a:lnSpc>
              <a:spcBef>
                <a:spcPts val="0"/>
              </a:spcBef>
              <a:buNone/>
            </a:pPr>
            <a:r>
              <a:rPr lang="es" sz="1800" dirty="0">
                <a:solidFill>
                  <a:srgbClr val="FFFFFF"/>
                </a:solidFill>
                <a:latin typeface="Oswald"/>
                <a:ea typeface="Oswald"/>
                <a:cs typeface="Oswald"/>
                <a:sym typeface="Oswald"/>
              </a:rPr>
              <a:t>Identity theft</a:t>
            </a:r>
          </a:p>
          <a:p>
            <a:pPr marR="25400" lvl="0" algn="ctr" rtl="0">
              <a:lnSpc>
                <a:spcPct val="115000"/>
              </a:lnSpc>
              <a:spcBef>
                <a:spcPts val="0"/>
              </a:spcBef>
              <a:buNone/>
            </a:pPr>
            <a:r>
              <a:rPr lang="es" sz="1800" dirty="0">
                <a:solidFill>
                  <a:srgbClr val="FFFFFF"/>
                </a:solidFill>
                <a:latin typeface="Oswald"/>
                <a:ea typeface="Oswald"/>
                <a:cs typeface="Oswald"/>
                <a:sym typeface="Oswald"/>
              </a:rPr>
              <a:t>Technology addiction...</a:t>
            </a:r>
          </a:p>
        </p:txBody>
      </p:sp>
      <p:sp>
        <p:nvSpPr>
          <p:cNvPr id="302" name="Shape 302"/>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s">
                <a:latin typeface="Oswald"/>
                <a:ea typeface="Oswald"/>
                <a:cs typeface="Oswald"/>
                <a:sym typeface="Oswald"/>
              </a:rPr>
              <a:t>The dangers of Social Networking</a:t>
            </a:r>
          </a:p>
        </p:txBody>
      </p:sp>
      <p:sp>
        <p:nvSpPr>
          <p:cNvPr id="303" name="Shape 303"/>
          <p:cNvSpPr txBox="1">
            <a:spLocks noGrp="1"/>
          </p:cNvSpPr>
          <p:nvPr>
            <p:ph type="body" idx="1"/>
          </p:nvPr>
        </p:nvSpPr>
        <p:spPr>
          <a:xfrm>
            <a:off x="237675" y="687000"/>
            <a:ext cx="6336600" cy="4113600"/>
          </a:xfrm>
          <a:prstGeom prst="rect">
            <a:avLst/>
          </a:prstGeom>
        </p:spPr>
        <p:txBody>
          <a:bodyPr wrap="square" lIns="91425" tIns="91425" rIns="91425" bIns="91425" anchor="t" anchorCtr="0">
            <a:noAutofit/>
          </a:bodyPr>
          <a:lstStyle/>
          <a:p>
            <a:pPr marL="457200" marR="25400" lvl="0" indent="-342900" algn="just" rtl="0">
              <a:spcBef>
                <a:spcPts val="0"/>
              </a:spcBef>
              <a:spcAft>
                <a:spcPts val="0"/>
              </a:spcAft>
              <a:buClr>
                <a:srgbClr val="0B5394"/>
              </a:buClr>
              <a:buSzPct val="100000"/>
              <a:buFont typeface="Oswald"/>
              <a:buChar char="●"/>
            </a:pPr>
            <a:r>
              <a:rPr lang="es" sz="1600" dirty="0">
                <a:solidFill>
                  <a:srgbClr val="0B5394"/>
                </a:solidFill>
                <a:highlight>
                  <a:srgbClr val="FFFFFF"/>
                </a:highlight>
                <a:latin typeface="Oswald"/>
                <a:ea typeface="Oswald"/>
                <a:cs typeface="Oswald"/>
                <a:sym typeface="Oswald"/>
              </a:rPr>
              <a:t>Access to inappropriate content</a:t>
            </a:r>
          </a:p>
          <a:p>
            <a:pPr marL="457200" marR="25400" lvl="0" indent="-342900" algn="just" rtl="0">
              <a:spcBef>
                <a:spcPts val="0"/>
              </a:spcBef>
              <a:spcAft>
                <a:spcPts val="0"/>
              </a:spcAft>
              <a:buClr>
                <a:schemeClr val="accent2"/>
              </a:buClr>
              <a:buSzPct val="100000"/>
              <a:buFont typeface="Oswald"/>
              <a:buChar char="●"/>
            </a:pPr>
            <a:r>
              <a:rPr lang="es" sz="1600" dirty="0">
                <a:solidFill>
                  <a:srgbClr val="0B5394"/>
                </a:solidFill>
                <a:highlight>
                  <a:srgbClr val="FFFFFF"/>
                </a:highlight>
                <a:latin typeface="Oswald"/>
                <a:ea typeface="Oswald"/>
                <a:cs typeface="Oswald"/>
                <a:sym typeface="Oswald"/>
              </a:rPr>
              <a:t>Information overloaded</a:t>
            </a:r>
            <a:r>
              <a:rPr lang="es" sz="1600" dirty="0">
                <a:solidFill>
                  <a:schemeClr val="accent2"/>
                </a:solidFill>
                <a:highlight>
                  <a:srgbClr val="FFFFFF"/>
                </a:highlight>
                <a:latin typeface="Oswald"/>
                <a:ea typeface="Oswald"/>
                <a:cs typeface="Oswald"/>
                <a:sym typeface="Oswald"/>
              </a:rPr>
              <a:t>:  Open systems produce a lot of noise. It can be partially solved by using hashtags, list, communities, filters...</a:t>
            </a:r>
          </a:p>
          <a:p>
            <a:pPr marL="457200" marR="25400" lvl="0" indent="-342900" algn="just" rtl="0">
              <a:spcBef>
                <a:spcPts val="0"/>
              </a:spcBef>
              <a:spcAft>
                <a:spcPts val="0"/>
              </a:spcAft>
              <a:buClr>
                <a:schemeClr val="accent2"/>
              </a:buClr>
              <a:buSzPct val="100000"/>
              <a:buFont typeface="Oswald"/>
              <a:buChar char="●"/>
            </a:pPr>
            <a:r>
              <a:rPr lang="es" sz="1600" dirty="0">
                <a:solidFill>
                  <a:srgbClr val="0B5394"/>
                </a:solidFill>
                <a:highlight>
                  <a:srgbClr val="FFFFFF"/>
                </a:highlight>
                <a:latin typeface="Oswald"/>
                <a:ea typeface="Oswald"/>
                <a:cs typeface="Oswald"/>
                <a:sym typeface="Oswald"/>
              </a:rPr>
              <a:t>Isolation: </a:t>
            </a:r>
            <a:r>
              <a:rPr lang="es" sz="1600" dirty="0">
                <a:solidFill>
                  <a:srgbClr val="434343"/>
                </a:solidFill>
                <a:highlight>
                  <a:srgbClr val="FFFFFF"/>
                </a:highlight>
                <a:latin typeface="Oswald"/>
                <a:ea typeface="Oswald"/>
                <a:cs typeface="Oswald"/>
                <a:sym typeface="Oswald"/>
              </a:rPr>
              <a:t>decrease of direct relationships</a:t>
            </a:r>
          </a:p>
          <a:p>
            <a:pPr marL="457200" marR="25400" lvl="0" indent="-342900" rtl="0">
              <a:spcBef>
                <a:spcPts val="0"/>
              </a:spcBef>
              <a:spcAft>
                <a:spcPts val="0"/>
              </a:spcAft>
              <a:buClr>
                <a:srgbClr val="434343"/>
              </a:buClr>
              <a:buSzPct val="100000"/>
              <a:buFont typeface="Oswald"/>
              <a:buChar char="●"/>
            </a:pPr>
            <a:r>
              <a:rPr lang="es" sz="1600" dirty="0">
                <a:solidFill>
                  <a:srgbClr val="0B5394"/>
                </a:solidFill>
                <a:highlight>
                  <a:srgbClr val="FFFFFF"/>
                </a:highlight>
                <a:latin typeface="Oswald"/>
                <a:ea typeface="Oswald"/>
                <a:cs typeface="Oswald"/>
                <a:sym typeface="Oswald"/>
              </a:rPr>
              <a:t>Dependence</a:t>
            </a:r>
            <a:r>
              <a:rPr lang="es" sz="1600" dirty="0">
                <a:solidFill>
                  <a:schemeClr val="accent2"/>
                </a:solidFill>
                <a:highlight>
                  <a:srgbClr val="FFFFFF"/>
                </a:highlight>
                <a:latin typeface="Oswald"/>
                <a:ea typeface="Oswald"/>
                <a:cs typeface="Oswald"/>
                <a:sym typeface="Oswald"/>
              </a:rPr>
              <a:t>: The instantaneity of communication in Social Networks can generate a need for immediate response. When we receive a message we do not have to answer at the same time.</a:t>
            </a:r>
          </a:p>
          <a:p>
            <a:pPr marL="457200" marR="25400" lvl="0" indent="-342900" rtl="0">
              <a:spcBef>
                <a:spcPts val="0"/>
              </a:spcBef>
              <a:spcAft>
                <a:spcPts val="0"/>
              </a:spcAft>
              <a:buClr>
                <a:srgbClr val="3D85C6"/>
              </a:buClr>
              <a:buSzPct val="100000"/>
              <a:buFont typeface="Oswald"/>
              <a:buChar char="●"/>
            </a:pPr>
            <a:r>
              <a:rPr lang="es" sz="1600" dirty="0">
                <a:solidFill>
                  <a:srgbClr val="3D85C6"/>
                </a:solidFill>
                <a:latin typeface="Oswald"/>
                <a:ea typeface="Oswald"/>
                <a:cs typeface="Oswald"/>
                <a:sym typeface="Oswald"/>
              </a:rPr>
              <a:t>All info last forever</a:t>
            </a:r>
          </a:p>
          <a:p>
            <a:pPr marL="457200" marR="25400" lvl="0" indent="-342900" rtl="0">
              <a:spcBef>
                <a:spcPts val="0"/>
              </a:spcBef>
              <a:spcAft>
                <a:spcPts val="0"/>
              </a:spcAft>
              <a:buSzPct val="100000"/>
              <a:buFont typeface="Oswald"/>
              <a:buChar char="●"/>
            </a:pPr>
            <a:r>
              <a:rPr lang="es" sz="1600" dirty="0">
                <a:solidFill>
                  <a:schemeClr val="accent2"/>
                </a:solidFill>
                <a:highlight>
                  <a:srgbClr val="FFFFFF"/>
                </a:highlight>
                <a:latin typeface="Oswald"/>
                <a:ea typeface="Oswald"/>
                <a:cs typeface="Oswald"/>
                <a:sym typeface="Oswald"/>
              </a:rPr>
              <a:t>Students/teachers are </a:t>
            </a:r>
            <a:r>
              <a:rPr lang="es" sz="1600" dirty="0">
                <a:solidFill>
                  <a:srgbClr val="0B5394"/>
                </a:solidFill>
                <a:highlight>
                  <a:srgbClr val="FFFFFF"/>
                </a:highlight>
                <a:latin typeface="Oswald"/>
                <a:ea typeface="Oswald"/>
                <a:cs typeface="Oswald"/>
                <a:sym typeface="Oswald"/>
              </a:rPr>
              <a:t>exposed to a number of hazards</a:t>
            </a:r>
            <a:r>
              <a:rPr lang="es" sz="1600" dirty="0">
                <a:solidFill>
                  <a:schemeClr val="accent2"/>
                </a:solidFill>
                <a:highlight>
                  <a:srgbClr val="FFFFFF"/>
                </a:highlight>
                <a:latin typeface="Oswald"/>
                <a:ea typeface="Oswald"/>
                <a:cs typeface="Oswald"/>
                <a:sym typeface="Oswald"/>
              </a:rPr>
              <a:t> if proper precautions are not taken to avoid cases such as:</a:t>
            </a:r>
          </a:p>
        </p:txBody>
      </p:sp>
      <p:pic>
        <p:nvPicPr>
          <p:cNvPr id="304" name="Shape 304" descr="13sept2017.png"/>
          <p:cNvPicPr preferRelativeResize="0"/>
          <p:nvPr/>
        </p:nvPicPr>
        <p:blipFill>
          <a:blip r:embed="rId3">
            <a:alphaModFix/>
          </a:blip>
          <a:stretch>
            <a:fillRect/>
          </a:stretch>
        </p:blipFill>
        <p:spPr>
          <a:xfrm>
            <a:off x="6625100" y="3081489"/>
            <a:ext cx="2754351" cy="2318187"/>
          </a:xfrm>
          <a:prstGeom prst="rect">
            <a:avLst/>
          </a:prstGeom>
          <a:noFill/>
          <a:ln>
            <a:noFill/>
          </a:ln>
        </p:spPr>
      </p:pic>
      <p:pic>
        <p:nvPicPr>
          <p:cNvPr id="305" name="Shape 305" descr="desperate-2293377_960_720.jpg"/>
          <p:cNvPicPr preferRelativeResize="0"/>
          <p:nvPr/>
        </p:nvPicPr>
        <p:blipFill>
          <a:blip r:embed="rId4">
            <a:alphaModFix/>
          </a:blip>
          <a:stretch>
            <a:fillRect/>
          </a:stretch>
        </p:blipFill>
        <p:spPr>
          <a:xfrm flipH="1">
            <a:off x="6625110" y="0"/>
            <a:ext cx="4740799" cy="3081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descr="baby-84626_960_720.jpg"/>
          <p:cNvPicPr preferRelativeResize="0"/>
          <p:nvPr/>
        </p:nvPicPr>
        <p:blipFill>
          <a:blip r:embed="rId3">
            <a:alphaModFix/>
          </a:blip>
          <a:stretch>
            <a:fillRect/>
          </a:stretch>
        </p:blipFill>
        <p:spPr>
          <a:xfrm>
            <a:off x="1885950" y="152400"/>
            <a:ext cx="7258051" cy="4838701"/>
          </a:xfrm>
          <a:prstGeom prst="rect">
            <a:avLst/>
          </a:prstGeom>
          <a:noFill/>
          <a:ln>
            <a:noFill/>
          </a:ln>
        </p:spPr>
      </p:pic>
      <p:sp>
        <p:nvSpPr>
          <p:cNvPr id="311" name="Shape 311"/>
          <p:cNvSpPr txBox="1"/>
          <p:nvPr/>
        </p:nvSpPr>
        <p:spPr>
          <a:xfrm>
            <a:off x="601025" y="461250"/>
            <a:ext cx="7335000" cy="855900"/>
          </a:xfrm>
          <a:prstGeom prst="rect">
            <a:avLst/>
          </a:prstGeom>
          <a:noFill/>
          <a:ln>
            <a:noFill/>
          </a:ln>
        </p:spPr>
        <p:txBody>
          <a:bodyPr wrap="square" lIns="91425" tIns="91425" rIns="91425" bIns="91425" anchor="t" anchorCtr="0">
            <a:noAutofit/>
          </a:bodyPr>
          <a:lstStyle/>
          <a:p>
            <a:pPr lvl="0">
              <a:spcBef>
                <a:spcPts val="0"/>
              </a:spcBef>
              <a:buNone/>
            </a:pPr>
            <a:r>
              <a:rPr lang="es" sz="4800">
                <a:solidFill>
                  <a:srgbClr val="FF00FF"/>
                </a:solidFill>
                <a:latin typeface="Lobster"/>
                <a:ea typeface="Lobster"/>
                <a:cs typeface="Lobster"/>
                <a:sym typeface="Lobster"/>
              </a:rPr>
              <a:t>Good Practices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avatar-2191932_960_720.png"/>
          <p:cNvPicPr preferRelativeResize="0"/>
          <p:nvPr/>
        </p:nvPicPr>
        <p:blipFill>
          <a:blip r:embed="rId3">
            <a:alphaModFix/>
          </a:blip>
          <a:stretch>
            <a:fillRect/>
          </a:stretch>
        </p:blipFill>
        <p:spPr>
          <a:xfrm>
            <a:off x="2084525" y="2035175"/>
            <a:ext cx="5525899" cy="3108325"/>
          </a:xfrm>
          <a:prstGeom prst="rect">
            <a:avLst/>
          </a:prstGeom>
          <a:noFill/>
          <a:ln>
            <a:noFill/>
          </a:ln>
        </p:spPr>
      </p:pic>
      <p:sp>
        <p:nvSpPr>
          <p:cNvPr id="317" name="Shape 317"/>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sp>
        <p:nvSpPr>
          <p:cNvPr id="318" name="Shape 318"/>
          <p:cNvSpPr txBox="1">
            <a:spLocks noGrp="1"/>
          </p:cNvSpPr>
          <p:nvPr>
            <p:ph type="body" idx="1"/>
          </p:nvPr>
        </p:nvSpPr>
        <p:spPr>
          <a:xfrm>
            <a:off x="925100" y="889075"/>
            <a:ext cx="7907100" cy="3021000"/>
          </a:xfrm>
          <a:prstGeom prst="rect">
            <a:avLst/>
          </a:prstGeom>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Keep </a:t>
            </a:r>
            <a:r>
              <a:rPr lang="es">
                <a:solidFill>
                  <a:srgbClr val="434343"/>
                </a:solidFill>
                <a:latin typeface="Oswald"/>
                <a:ea typeface="Oswald"/>
                <a:cs typeface="Oswald"/>
                <a:sym typeface="Oswald"/>
              </a:rPr>
              <a:t>professional and personal </a:t>
            </a:r>
            <a:r>
              <a:rPr lang="es">
                <a:solidFill>
                  <a:srgbClr val="0B5394"/>
                </a:solidFill>
                <a:latin typeface="Oswald"/>
                <a:ea typeface="Oswald"/>
                <a:cs typeface="Oswald"/>
                <a:sym typeface="Oswald"/>
              </a:rPr>
              <a:t>accounts separated</a:t>
            </a:r>
          </a:p>
          <a:p>
            <a:pPr marL="457200" marR="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Always keep your target audience in mind.</a:t>
            </a:r>
          </a:p>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Beware of automation.</a:t>
            </a:r>
          </a:p>
          <a:p>
            <a:pPr marL="457200" marR="25400" lvl="0" indent="-342900" algn="just" rtl="0">
              <a:lnSpc>
                <a:spcPct val="150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Respond to comments quickly, especially if they are negative (</a:t>
            </a:r>
            <a:r>
              <a:rPr lang="es">
                <a:solidFill>
                  <a:srgbClr val="FF00FF"/>
                </a:solidFill>
                <a:latin typeface="Oswald"/>
                <a:ea typeface="Oswald"/>
                <a:cs typeface="Oswald"/>
                <a:sym typeface="Oswald"/>
              </a:rPr>
              <a:t>No ignore or delete</a:t>
            </a:r>
            <a:r>
              <a:rPr lang="es">
                <a:solidFill>
                  <a:srgbClr val="0B5394"/>
                </a:solidFill>
                <a:latin typeface="Oswald"/>
                <a:ea typeface="Oswald"/>
                <a:cs typeface="Oswald"/>
                <a:sym typeface="Oswald"/>
              </a:rPr>
              <a:t>):</a:t>
            </a:r>
            <a:r>
              <a:rPr lang="es">
                <a:solidFill>
                  <a:srgbClr val="434343"/>
                </a:solidFill>
                <a:latin typeface="Oswald"/>
                <a:ea typeface="Oswald"/>
                <a:cs typeface="Oswald"/>
                <a:sym typeface="Oswald"/>
              </a:rPr>
              <a:t> You may not be always right. In social networks anyone must be willing to offer apologies and rectify. </a:t>
            </a:r>
            <a:r>
              <a:rPr lang="es">
                <a:solidFill>
                  <a:srgbClr val="FF00FF"/>
                </a:solidFill>
                <a:latin typeface="Oswald"/>
                <a:ea typeface="Oswald"/>
                <a:cs typeface="Oswald"/>
                <a:sym typeface="Oswald"/>
              </a:rPr>
              <a:t>Assume your own mistakes</a:t>
            </a:r>
            <a:r>
              <a:rPr lang="es">
                <a:solidFill>
                  <a:srgbClr val="434343"/>
                </a:solidFill>
                <a:latin typeface="Oswald"/>
                <a:ea typeface="Oswald"/>
                <a:cs typeface="Oswald"/>
                <a:sym typeface="Oswald"/>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Shape 323" descr="bubbles-1968274_960_720.png"/>
          <p:cNvPicPr preferRelativeResize="0"/>
          <p:nvPr/>
        </p:nvPicPr>
        <p:blipFill>
          <a:blip r:embed="rId3">
            <a:alphaModFix/>
          </a:blip>
          <a:stretch>
            <a:fillRect/>
          </a:stretch>
        </p:blipFill>
        <p:spPr>
          <a:xfrm rot="1368772">
            <a:off x="7985652" y="-269839"/>
            <a:ext cx="1392851" cy="1392826"/>
          </a:xfrm>
          <a:prstGeom prst="rect">
            <a:avLst/>
          </a:prstGeom>
          <a:noFill/>
          <a:ln>
            <a:noFill/>
          </a:ln>
        </p:spPr>
      </p:pic>
      <p:sp>
        <p:nvSpPr>
          <p:cNvPr id="324" name="Shape 324"/>
          <p:cNvSpPr txBox="1">
            <a:spLocks noGrp="1"/>
          </p:cNvSpPr>
          <p:nvPr>
            <p:ph type="body" idx="1"/>
          </p:nvPr>
        </p:nvSpPr>
        <p:spPr>
          <a:xfrm>
            <a:off x="159525" y="992125"/>
            <a:ext cx="6289328" cy="2184212"/>
          </a:xfrm>
          <a:prstGeom prst="rect">
            <a:avLst/>
          </a:prstGeom>
        </p:spPr>
        <p:txBody>
          <a:bodyPr wrap="square" lIns="91425" tIns="91425" rIns="91425" bIns="91425" anchor="t" anchorCtr="0">
            <a:noAutofit/>
          </a:bodyPr>
          <a:lstStyle/>
          <a:p>
            <a:pPr marL="457200" marR="0" lvl="0" indent="-342900" algn="just" rtl="0">
              <a:lnSpc>
                <a:spcPct val="200000"/>
              </a:lnSpc>
              <a:spcBef>
                <a:spcPts val="0"/>
              </a:spcBef>
              <a:spcAft>
                <a:spcPts val="0"/>
              </a:spcAft>
              <a:buClr>
                <a:srgbClr val="0B5394"/>
              </a:buClr>
              <a:buSzPct val="100000"/>
              <a:buFont typeface="Oswald"/>
              <a:buChar char="❖"/>
            </a:pPr>
            <a:r>
              <a:rPr lang="es" dirty="0">
                <a:solidFill>
                  <a:srgbClr val="0B5394"/>
                </a:solidFill>
                <a:highlight>
                  <a:srgbClr val="FFFFFF"/>
                </a:highlight>
                <a:latin typeface="Oswald"/>
                <a:ea typeface="Oswald"/>
                <a:cs typeface="Oswald"/>
                <a:sym typeface="Oswald"/>
              </a:rPr>
              <a:t>Maximize the ability to share your social messaging: </a:t>
            </a:r>
          </a:p>
          <a:p>
            <a:pPr marL="914400" lvl="0" indent="0" algn="just" rtl="0">
              <a:lnSpc>
                <a:spcPct val="100000"/>
              </a:lnSpc>
              <a:spcBef>
                <a:spcPts val="0"/>
              </a:spcBef>
              <a:buNone/>
            </a:pPr>
            <a:r>
              <a:rPr lang="es" sz="1600" dirty="0">
                <a:solidFill>
                  <a:srgbClr val="434343"/>
                </a:solidFill>
                <a:highlight>
                  <a:srgbClr val="FFFFFF"/>
                </a:highlight>
                <a:latin typeface="Oswald"/>
                <a:ea typeface="Oswald"/>
                <a:cs typeface="Oswald"/>
                <a:sym typeface="Oswald"/>
              </a:rPr>
              <a:t>Geolocation of the messages, quality images, </a:t>
            </a:r>
            <a:r>
              <a:rPr lang="es" sz="1600" dirty="0" smtClean="0">
                <a:solidFill>
                  <a:srgbClr val="434343"/>
                </a:solidFill>
                <a:highlight>
                  <a:srgbClr val="FFFFFF"/>
                </a:highlight>
                <a:latin typeface="Oswald"/>
                <a:ea typeface="Oswald"/>
                <a:cs typeface="Oswald"/>
                <a:sym typeface="Oswald"/>
              </a:rPr>
              <a:t>videos…</a:t>
            </a:r>
          </a:p>
          <a:p>
            <a:pPr marL="914400" lvl="0" indent="0" algn="just" rtl="0">
              <a:lnSpc>
                <a:spcPct val="100000"/>
              </a:lnSpc>
              <a:spcBef>
                <a:spcPts val="0"/>
              </a:spcBef>
              <a:buNone/>
            </a:pPr>
            <a:r>
              <a:rPr lang="es" sz="1600" dirty="0" smtClean="0">
                <a:solidFill>
                  <a:srgbClr val="434343"/>
                </a:solidFill>
                <a:highlight>
                  <a:srgbClr val="FFFFFF"/>
                </a:highlight>
                <a:latin typeface="Oswald"/>
                <a:ea typeface="Oswald"/>
                <a:cs typeface="Oswald"/>
                <a:sym typeface="Oswald"/>
              </a:rPr>
              <a:t>Hashtags</a:t>
            </a:r>
            <a:r>
              <a:rPr lang="es" sz="1600" dirty="0">
                <a:solidFill>
                  <a:srgbClr val="434343"/>
                </a:solidFill>
                <a:highlight>
                  <a:srgbClr val="FFFFFF"/>
                </a:highlight>
                <a:latin typeface="Oswald"/>
                <a:ea typeface="Oswald"/>
                <a:cs typeface="Oswald"/>
                <a:sym typeface="Oswald"/>
              </a:rPr>
              <a:t>: Build a brand, follow a campaign or a topic, make content relevant...</a:t>
            </a:r>
          </a:p>
          <a:p>
            <a:pPr marL="457200" lvl="0" indent="457200" algn="just" rtl="0">
              <a:lnSpc>
                <a:spcPct val="100000"/>
              </a:lnSpc>
              <a:spcBef>
                <a:spcPts val="0"/>
              </a:spcBef>
              <a:buNone/>
            </a:pPr>
            <a:r>
              <a:rPr lang="es" sz="1600" dirty="0">
                <a:solidFill>
                  <a:srgbClr val="434343"/>
                </a:solidFill>
                <a:highlight>
                  <a:srgbClr val="FFFFFF"/>
                </a:highlight>
                <a:latin typeface="Oswald"/>
                <a:ea typeface="Oswald"/>
                <a:cs typeface="Oswald"/>
                <a:sym typeface="Oswald"/>
              </a:rPr>
              <a:t>Share constantly 24/7 but be aware of </a:t>
            </a:r>
            <a:r>
              <a:rPr lang="es" dirty="0">
                <a:solidFill>
                  <a:srgbClr val="434343"/>
                </a:solidFill>
                <a:highlight>
                  <a:srgbClr val="FFFFFF"/>
                </a:highlight>
                <a:latin typeface="Oswald"/>
                <a:ea typeface="Oswald"/>
                <a:cs typeface="Oswald"/>
                <a:sym typeface="Oswald"/>
              </a:rPr>
              <a:t>overburdening</a:t>
            </a:r>
          </a:p>
          <a:p>
            <a:pPr lvl="0" algn="just" rtl="0">
              <a:spcBef>
                <a:spcPts val="0"/>
              </a:spcBef>
              <a:spcAft>
                <a:spcPts val="0"/>
              </a:spcAft>
              <a:buNone/>
            </a:pPr>
            <a:endParaRPr dirty="0">
              <a:solidFill>
                <a:srgbClr val="434343"/>
              </a:solidFill>
              <a:highlight>
                <a:srgbClr val="F5F5F5"/>
              </a:highlight>
              <a:latin typeface="Oswald"/>
              <a:ea typeface="Oswald"/>
              <a:cs typeface="Oswald"/>
              <a:sym typeface="Oswald"/>
            </a:endParaRPr>
          </a:p>
          <a:p>
            <a:pPr lvl="0" algn="just" rtl="0">
              <a:spcBef>
                <a:spcPts val="0"/>
              </a:spcBef>
              <a:spcAft>
                <a:spcPts val="0"/>
              </a:spcAft>
              <a:buClr>
                <a:schemeClr val="dk1"/>
              </a:buClr>
              <a:buSzPct val="61111"/>
              <a:buFont typeface="Arial"/>
              <a:buNone/>
            </a:pPr>
            <a:endParaRPr dirty="0">
              <a:solidFill>
                <a:srgbClr val="434343"/>
              </a:solidFill>
              <a:highlight>
                <a:srgbClr val="F5F5F5"/>
              </a:highlight>
              <a:latin typeface="Oswald"/>
              <a:ea typeface="Oswald"/>
              <a:cs typeface="Oswald"/>
              <a:sym typeface="Oswald"/>
            </a:endParaRPr>
          </a:p>
          <a:p>
            <a:pPr lvl="0" algn="just">
              <a:spcBef>
                <a:spcPts val="0"/>
              </a:spcBef>
              <a:buNone/>
            </a:pPr>
            <a:endParaRPr dirty="0">
              <a:solidFill>
                <a:srgbClr val="434343"/>
              </a:solidFill>
              <a:latin typeface="Oswald"/>
              <a:ea typeface="Oswald"/>
              <a:cs typeface="Oswald"/>
              <a:sym typeface="Oswald"/>
            </a:endParaRPr>
          </a:p>
        </p:txBody>
      </p:sp>
      <p:pic>
        <p:nvPicPr>
          <p:cNvPr id="325" name="Shape 325" descr="instagram.png"/>
          <p:cNvPicPr preferRelativeResize="0"/>
          <p:nvPr/>
        </p:nvPicPr>
        <p:blipFill>
          <a:blip r:embed="rId4">
            <a:alphaModFix/>
          </a:blip>
          <a:stretch>
            <a:fillRect/>
          </a:stretch>
        </p:blipFill>
        <p:spPr>
          <a:xfrm rot="2350360">
            <a:off x="7268674" y="992966"/>
            <a:ext cx="1505546" cy="1739277"/>
          </a:xfrm>
          <a:prstGeom prst="rect">
            <a:avLst/>
          </a:prstGeom>
          <a:noFill/>
          <a:ln>
            <a:noFill/>
          </a:ln>
        </p:spPr>
      </p:pic>
      <p:sp>
        <p:nvSpPr>
          <p:cNvPr id="326" name="Shape 326"/>
          <p:cNvSpPr txBox="1">
            <a:spLocks noGrp="1"/>
          </p:cNvSpPr>
          <p:nvPr>
            <p:ph type="title"/>
          </p:nvPr>
        </p:nvSpPr>
        <p:spPr>
          <a:xfrm>
            <a:off x="311700" y="140225"/>
            <a:ext cx="46641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sp>
        <p:nvSpPr>
          <p:cNvPr id="327" name="Shape 327"/>
          <p:cNvSpPr txBox="1"/>
          <p:nvPr/>
        </p:nvSpPr>
        <p:spPr>
          <a:xfrm>
            <a:off x="311699" y="3176336"/>
            <a:ext cx="6137153" cy="1967163"/>
          </a:xfrm>
          <a:prstGeom prst="rect">
            <a:avLst/>
          </a:prstGeom>
          <a:noFill/>
          <a:ln>
            <a:noFill/>
          </a:ln>
        </p:spPr>
        <p:txBody>
          <a:bodyPr wrap="square" lIns="91425" tIns="91425" rIns="91425" bIns="91425" anchor="t" anchorCtr="0">
            <a:noAutofit/>
          </a:bodyPr>
          <a:lstStyle/>
          <a:p>
            <a:pPr marL="457200" lvl="0" indent="-342900" algn="just" rtl="0">
              <a:lnSpc>
                <a:spcPct val="115000"/>
              </a:lnSpc>
              <a:spcBef>
                <a:spcPts val="0"/>
              </a:spcBef>
              <a:buClr>
                <a:srgbClr val="0B5394"/>
              </a:buClr>
              <a:buSzPct val="100000"/>
              <a:buFont typeface="Oswald"/>
              <a:buChar char="❖"/>
            </a:pPr>
            <a:r>
              <a:rPr lang="es" sz="1800" dirty="0">
                <a:solidFill>
                  <a:srgbClr val="0B5394"/>
                </a:solidFill>
                <a:highlight>
                  <a:srgbClr val="FFFFFF"/>
                </a:highlight>
                <a:latin typeface="Oswald"/>
                <a:ea typeface="Oswald"/>
                <a:cs typeface="Oswald"/>
                <a:sym typeface="Oswald"/>
              </a:rPr>
              <a:t>Control your hashtags: </a:t>
            </a:r>
            <a:r>
              <a:rPr lang="es" sz="1600" dirty="0">
                <a:solidFill>
                  <a:srgbClr val="434343"/>
                </a:solidFill>
                <a:highlight>
                  <a:srgbClr val="FFFFFF"/>
                </a:highlight>
                <a:latin typeface="Oswald"/>
                <a:ea typeface="Oswald"/>
                <a:cs typeface="Oswald"/>
                <a:sym typeface="Oswald"/>
              </a:rPr>
              <a:t>Use your hashtag in moderation and choose them carefully. Your hashtag should help you engage in a broader conversation or direct you to a specific audience, without forcing your audience to reconsider their decision to follow you. </a:t>
            </a:r>
          </a:p>
        </p:txBody>
      </p:sp>
      <p:pic>
        <p:nvPicPr>
          <p:cNvPr id="328" name="Shape 328" descr="hasthtag.png"/>
          <p:cNvPicPr preferRelativeResize="0"/>
          <p:nvPr/>
        </p:nvPicPr>
        <p:blipFill>
          <a:blip r:embed="rId5">
            <a:alphaModFix/>
          </a:blip>
          <a:stretch>
            <a:fillRect/>
          </a:stretch>
        </p:blipFill>
        <p:spPr>
          <a:xfrm>
            <a:off x="7002379" y="3465927"/>
            <a:ext cx="2038136" cy="15725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379100" y="992125"/>
            <a:ext cx="5393400" cy="1719300"/>
          </a:xfrm>
          <a:prstGeom prst="rect">
            <a:avLst/>
          </a:prstGeom>
        </p:spPr>
        <p:txBody>
          <a:bodyPr wrap="square" lIns="91425" tIns="91425" rIns="91425" bIns="91425" anchor="t" anchorCtr="0">
            <a:noAutofit/>
          </a:bodyPr>
          <a:lstStyle/>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Don’t send spam </a:t>
            </a:r>
            <a:r>
              <a:rPr lang="es">
                <a:solidFill>
                  <a:srgbClr val="434343"/>
                </a:solidFill>
                <a:highlight>
                  <a:srgbClr val="FFFFFF"/>
                </a:highlight>
                <a:latin typeface="Oswald"/>
                <a:ea typeface="Oswald"/>
                <a:cs typeface="Oswald"/>
                <a:sym typeface="Oswald"/>
              </a:rPr>
              <a:t>to your followers</a:t>
            </a:r>
          </a:p>
          <a:p>
            <a:pPr marL="457200" marR="25400" lvl="0" indent="-342900" algn="just" rtl="0">
              <a:lnSpc>
                <a:spcPct val="115000"/>
              </a:lnSpc>
              <a:spcBef>
                <a:spcPts val="0"/>
              </a:spcBef>
              <a:spcAft>
                <a:spcPts val="0"/>
              </a:spcAft>
              <a:buClr>
                <a:srgbClr val="0B5394"/>
              </a:buClr>
              <a:buSzPct val="100000"/>
              <a:buFont typeface="Oswald"/>
              <a:buChar char="❖"/>
            </a:pPr>
            <a:r>
              <a:rPr lang="es">
                <a:solidFill>
                  <a:srgbClr val="0B5394"/>
                </a:solidFill>
                <a:latin typeface="Oswald"/>
                <a:ea typeface="Oswald"/>
                <a:cs typeface="Oswald"/>
                <a:sym typeface="Oswald"/>
              </a:rPr>
              <a:t>Do not talk badly about your competitors</a:t>
            </a:r>
            <a:r>
              <a:rPr lang="es">
                <a:solidFill>
                  <a:srgbClr val="434343"/>
                </a:solidFill>
                <a:latin typeface="Oswald"/>
                <a:ea typeface="Oswald"/>
                <a:cs typeface="Oswald"/>
                <a:sym typeface="Oswald"/>
              </a:rPr>
              <a:t>. Don´t be rude.</a:t>
            </a:r>
          </a:p>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5F5F5"/>
                </a:highlight>
                <a:latin typeface="Oswald"/>
                <a:ea typeface="Oswald"/>
                <a:cs typeface="Oswald"/>
                <a:sym typeface="Oswald"/>
              </a:rPr>
              <a:t>Be aware of the numbers: </a:t>
            </a:r>
            <a:r>
              <a:rPr lang="es">
                <a:solidFill>
                  <a:srgbClr val="434343"/>
                </a:solidFill>
                <a:highlight>
                  <a:srgbClr val="FFFFFF"/>
                </a:highlight>
                <a:latin typeface="Oswald"/>
                <a:ea typeface="Oswald"/>
                <a:cs typeface="Oswald"/>
                <a:sym typeface="Oswald"/>
              </a:rPr>
              <a:t>Number of followers should no longer be your main key performance indicator (Robots, false acounts…)</a:t>
            </a:r>
          </a:p>
        </p:txBody>
      </p:sp>
      <p:sp>
        <p:nvSpPr>
          <p:cNvPr id="334" name="Shape 334"/>
          <p:cNvSpPr txBox="1">
            <a:spLocks noGrp="1"/>
          </p:cNvSpPr>
          <p:nvPr>
            <p:ph type="title"/>
          </p:nvPr>
        </p:nvSpPr>
        <p:spPr>
          <a:xfrm>
            <a:off x="311700" y="1402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Social Media </a:t>
            </a:r>
            <a:r>
              <a:rPr lang="es" sz="2400">
                <a:solidFill>
                  <a:srgbClr val="0B5394"/>
                </a:solidFill>
                <a:latin typeface="Oswald"/>
                <a:ea typeface="Oswald"/>
                <a:cs typeface="Oswald"/>
                <a:sym typeface="Oswald"/>
              </a:rPr>
              <a:t>some guidelines</a:t>
            </a:r>
          </a:p>
        </p:txBody>
      </p:sp>
      <p:pic>
        <p:nvPicPr>
          <p:cNvPr id="335" name="Shape 335" descr="netiquette2.jpg"/>
          <p:cNvPicPr preferRelativeResize="0"/>
          <p:nvPr/>
        </p:nvPicPr>
        <p:blipFill>
          <a:blip r:embed="rId3">
            <a:alphaModFix/>
          </a:blip>
          <a:stretch>
            <a:fillRect/>
          </a:stretch>
        </p:blipFill>
        <p:spPr>
          <a:xfrm>
            <a:off x="6161825" y="828950"/>
            <a:ext cx="2423175" cy="2503275"/>
          </a:xfrm>
          <a:prstGeom prst="rect">
            <a:avLst/>
          </a:prstGeom>
          <a:noFill/>
          <a:ln>
            <a:noFill/>
          </a:ln>
        </p:spPr>
      </p:pic>
      <p:pic>
        <p:nvPicPr>
          <p:cNvPr id="336" name="Shape 336" descr="keep-calm-and-think-before-you-post-16.jpg"/>
          <p:cNvPicPr preferRelativeResize="0"/>
          <p:nvPr/>
        </p:nvPicPr>
        <p:blipFill>
          <a:blip r:embed="rId4">
            <a:alphaModFix/>
          </a:blip>
          <a:stretch>
            <a:fillRect/>
          </a:stretch>
        </p:blipFill>
        <p:spPr>
          <a:xfrm>
            <a:off x="531101" y="2990625"/>
            <a:ext cx="1576950" cy="1839775"/>
          </a:xfrm>
          <a:prstGeom prst="rect">
            <a:avLst/>
          </a:prstGeom>
          <a:noFill/>
          <a:ln>
            <a:noFill/>
          </a:ln>
        </p:spPr>
      </p:pic>
      <p:sp>
        <p:nvSpPr>
          <p:cNvPr id="337" name="Shape 337"/>
          <p:cNvSpPr txBox="1">
            <a:spLocks noGrp="1"/>
          </p:cNvSpPr>
          <p:nvPr>
            <p:ph type="body" idx="1"/>
          </p:nvPr>
        </p:nvSpPr>
        <p:spPr>
          <a:xfrm>
            <a:off x="2390050" y="3448250"/>
            <a:ext cx="6111000" cy="1719300"/>
          </a:xfrm>
          <a:prstGeom prst="rect">
            <a:avLst/>
          </a:prstGeom>
        </p:spPr>
        <p:txBody>
          <a:bodyPr wrap="square" lIns="91425" tIns="91425" rIns="91425" bIns="91425" anchor="t" anchorCtr="0">
            <a:noAutofit/>
          </a:bodyPr>
          <a:lstStyle/>
          <a:p>
            <a:pPr marL="457200" lvl="0" indent="-342900" algn="just" rtl="0">
              <a:lnSpc>
                <a:spcPct val="115000"/>
              </a:lnSpc>
              <a:spcBef>
                <a:spcPts val="0"/>
              </a:spcBef>
              <a:spcAft>
                <a:spcPts val="0"/>
              </a:spcAft>
              <a:buClr>
                <a:srgbClr val="0B5394"/>
              </a:buClr>
              <a:buSzPct val="100000"/>
              <a:buFont typeface="Oswald"/>
              <a:buChar char="❖"/>
            </a:pPr>
            <a:r>
              <a:rPr lang="es">
                <a:solidFill>
                  <a:srgbClr val="0B5394"/>
                </a:solidFill>
                <a:highlight>
                  <a:srgbClr val="FFFFFF"/>
                </a:highlight>
                <a:latin typeface="Oswald"/>
                <a:ea typeface="Oswald"/>
                <a:cs typeface="Oswald"/>
                <a:sym typeface="Oswald"/>
              </a:rPr>
              <a:t>Follow accounts that build valuable conten</a:t>
            </a:r>
            <a:r>
              <a:rPr lang="es">
                <a:solidFill>
                  <a:srgbClr val="434343"/>
                </a:solidFill>
                <a:highlight>
                  <a:srgbClr val="FFFFFF"/>
                </a:highlight>
                <a:latin typeface="Oswald"/>
                <a:ea typeface="Oswald"/>
                <a:cs typeface="Oswald"/>
                <a:sym typeface="Oswald"/>
              </a:rPr>
              <a:t>t that you would consider sharing as part of your content strategy</a:t>
            </a:r>
          </a:p>
          <a:p>
            <a:pPr marL="457200" lvl="0" indent="-342900" algn="just" rtl="0">
              <a:lnSpc>
                <a:spcPct val="115000"/>
              </a:lnSpc>
              <a:spcBef>
                <a:spcPts val="0"/>
              </a:spcBef>
              <a:spcAft>
                <a:spcPts val="0"/>
              </a:spcAft>
              <a:buClr>
                <a:srgbClr val="434343"/>
              </a:buClr>
              <a:buSzPct val="100000"/>
              <a:buFont typeface="Oswald"/>
              <a:buChar char="❖"/>
            </a:pPr>
            <a:r>
              <a:rPr lang="es">
                <a:solidFill>
                  <a:srgbClr val="1155CC"/>
                </a:solidFill>
                <a:highlight>
                  <a:srgbClr val="FFFFFF"/>
                </a:highlight>
                <a:latin typeface="Oswald"/>
                <a:ea typeface="Oswald"/>
                <a:cs typeface="Oswald"/>
                <a:sym typeface="Oswald"/>
              </a:rPr>
              <a:t>Know the specific </a:t>
            </a:r>
            <a:r>
              <a:rPr lang="es">
                <a:solidFill>
                  <a:srgbClr val="FF00FF"/>
                </a:solidFill>
                <a:highlight>
                  <a:srgbClr val="FFFFFF"/>
                </a:highlight>
                <a:latin typeface="Oswald"/>
                <a:ea typeface="Oswald"/>
                <a:cs typeface="Oswald"/>
                <a:sym typeface="Oswald"/>
              </a:rPr>
              <a:t>Netiquette </a:t>
            </a:r>
            <a:r>
              <a:rPr lang="es">
                <a:solidFill>
                  <a:srgbClr val="222222"/>
                </a:solidFill>
                <a:highlight>
                  <a:srgbClr val="FFFFFF"/>
                </a:highlight>
                <a:latin typeface="Oswald"/>
                <a:ea typeface="Oswald"/>
                <a:cs typeface="Oswald"/>
                <a:sym typeface="Oswald"/>
              </a:rPr>
              <a:t>of the Social Media you are going to use.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descr="twitter-2048133_960_720.png"/>
          <p:cNvPicPr preferRelativeResize="0"/>
          <p:nvPr/>
        </p:nvPicPr>
        <p:blipFill>
          <a:blip r:embed="rId3">
            <a:alphaModFix/>
          </a:blip>
          <a:stretch>
            <a:fillRect/>
          </a:stretch>
        </p:blipFill>
        <p:spPr>
          <a:xfrm>
            <a:off x="-354400" y="4328350"/>
            <a:ext cx="1137774" cy="1030424"/>
          </a:xfrm>
          <a:prstGeom prst="rect">
            <a:avLst/>
          </a:prstGeom>
          <a:noFill/>
          <a:ln>
            <a:noFill/>
          </a:ln>
        </p:spPr>
      </p:pic>
      <p:sp>
        <p:nvSpPr>
          <p:cNvPr id="343" name="Shape 343"/>
          <p:cNvSpPr txBox="1">
            <a:spLocks noGrp="1"/>
          </p:cNvSpPr>
          <p:nvPr>
            <p:ph type="body" idx="1"/>
          </p:nvPr>
        </p:nvSpPr>
        <p:spPr>
          <a:xfrm>
            <a:off x="241800" y="810500"/>
            <a:ext cx="8396400" cy="4149600"/>
          </a:xfrm>
          <a:prstGeom prst="rect">
            <a:avLst/>
          </a:prstGeom>
        </p:spPr>
        <p:txBody>
          <a:bodyPr wrap="square" lIns="91425" tIns="91425" rIns="91425" bIns="91425" anchor="t" anchorCtr="0">
            <a:noAutofit/>
          </a:bodyPr>
          <a:lstStyle/>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Optimize Your Twitter Bio:</a:t>
            </a:r>
          </a:p>
          <a:p>
            <a:pPr marL="914400" lvl="1" indent="-342900" rtl="0">
              <a:lnSpc>
                <a:spcPct val="150000"/>
              </a:lnSpc>
              <a:spcBef>
                <a:spcPts val="0"/>
              </a:spcBef>
              <a:spcAft>
                <a:spcPts val="0"/>
              </a:spcAft>
              <a:buClr>
                <a:srgbClr val="434343"/>
              </a:buClr>
              <a:buSzPct val="100000"/>
              <a:buFont typeface="Oswald"/>
              <a:buChar char="➢"/>
            </a:pPr>
            <a:r>
              <a:rPr lang="es" sz="1800">
                <a:solidFill>
                  <a:srgbClr val="3D85C6"/>
                </a:solidFill>
                <a:latin typeface="Oswald"/>
                <a:ea typeface="Oswald"/>
                <a:cs typeface="Oswald"/>
                <a:sym typeface="Oswald"/>
              </a:rPr>
              <a:t>Picture profile </a:t>
            </a:r>
            <a:r>
              <a:rPr lang="es" sz="1800">
                <a:solidFill>
                  <a:srgbClr val="434343"/>
                </a:solidFill>
                <a:latin typeface="Oswald"/>
                <a:ea typeface="Oswald"/>
                <a:cs typeface="Oswald"/>
                <a:sym typeface="Oswald"/>
              </a:rPr>
              <a:t>(NO EGG/NO DUMMY)</a:t>
            </a:r>
          </a:p>
          <a:p>
            <a:pPr marL="914400" lvl="1" indent="-342900" rtl="0">
              <a:lnSpc>
                <a:spcPct val="150000"/>
              </a:lnSpc>
              <a:spcBef>
                <a:spcPts val="0"/>
              </a:spcBef>
              <a:spcAft>
                <a:spcPts val="0"/>
              </a:spcAft>
              <a:buClr>
                <a:srgbClr val="3D85C6"/>
              </a:buClr>
              <a:buSzPct val="100000"/>
              <a:buFont typeface="Oswald"/>
              <a:buChar char="➢"/>
            </a:pPr>
            <a:r>
              <a:rPr lang="es" sz="1800">
                <a:solidFill>
                  <a:srgbClr val="3D85C6"/>
                </a:solidFill>
                <a:latin typeface="Oswald"/>
                <a:ea typeface="Oswald"/>
                <a:cs typeface="Oswald"/>
                <a:sym typeface="Oswald"/>
              </a:rPr>
              <a:t>Brief description,</a:t>
            </a:r>
          </a:p>
          <a:p>
            <a:pPr marL="914400" lvl="1" indent="-342900" rtl="0">
              <a:lnSpc>
                <a:spcPct val="150000"/>
              </a:lnSpc>
              <a:spcBef>
                <a:spcPts val="0"/>
              </a:spcBef>
              <a:spcAft>
                <a:spcPts val="0"/>
              </a:spcAft>
              <a:buClr>
                <a:srgbClr val="434343"/>
              </a:buClr>
              <a:buSzPct val="100000"/>
              <a:buFont typeface="Oswald"/>
              <a:buChar char="➢"/>
            </a:pPr>
            <a:r>
              <a:rPr lang="es" sz="1800">
                <a:solidFill>
                  <a:srgbClr val="3D85C6"/>
                </a:solidFill>
                <a:latin typeface="Oswald"/>
                <a:ea typeface="Oswald"/>
                <a:cs typeface="Oswald"/>
                <a:sym typeface="Oswald"/>
              </a:rPr>
              <a:t>Link to landing page and other social channels</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Monitor Twitter </a:t>
            </a:r>
            <a:r>
              <a:rPr lang="es">
                <a:solidFill>
                  <a:srgbClr val="434343"/>
                </a:solidFill>
                <a:latin typeface="Oswald"/>
                <a:ea typeface="Oswald"/>
                <a:cs typeface="Oswald"/>
                <a:sym typeface="Oswald"/>
              </a:rPr>
              <a:t>for any mention of your company</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Interact with your followers</a:t>
            </a:r>
            <a:r>
              <a:rPr lang="es">
                <a:solidFill>
                  <a:schemeClr val="accent2"/>
                </a:solidFill>
                <a:latin typeface="Oswald"/>
                <a:ea typeface="Oswald"/>
                <a:cs typeface="Oswald"/>
                <a:sym typeface="Oswald"/>
              </a:rPr>
              <a:t>: ask them and, of course, always answer them</a:t>
            </a:r>
          </a:p>
          <a:p>
            <a:pPr marL="457200" lvl="0" indent="-342900"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Tweet a regular supply</a:t>
            </a:r>
            <a:r>
              <a:rPr lang="es">
                <a:solidFill>
                  <a:srgbClr val="434343"/>
                </a:solidFill>
                <a:latin typeface="Oswald"/>
                <a:ea typeface="Oswald"/>
                <a:cs typeface="Oswald"/>
                <a:sym typeface="Oswald"/>
              </a:rPr>
              <a:t> of relevant, useful </a:t>
            </a:r>
            <a:r>
              <a:rPr lang="es">
                <a:solidFill>
                  <a:srgbClr val="3D85C6"/>
                </a:solidFill>
                <a:latin typeface="Oswald"/>
                <a:ea typeface="Oswald"/>
                <a:cs typeface="Oswald"/>
                <a:sym typeface="Oswald"/>
              </a:rPr>
              <a:t>content</a:t>
            </a:r>
          </a:p>
          <a:p>
            <a:pPr marL="457200" lvl="0" indent="-342900" rtl="0">
              <a:spcBef>
                <a:spcPts val="0"/>
              </a:spcBef>
              <a:spcAft>
                <a:spcPts val="0"/>
              </a:spcAft>
              <a:buClr>
                <a:srgbClr val="434343"/>
              </a:buClr>
              <a:buSzPct val="100000"/>
              <a:buFont typeface="Oswald"/>
              <a:buChar char="❖"/>
            </a:pPr>
            <a:r>
              <a:rPr lang="es">
                <a:solidFill>
                  <a:srgbClr val="3C78D8"/>
                </a:solidFill>
                <a:latin typeface="Oswald"/>
                <a:ea typeface="Oswald"/>
                <a:cs typeface="Oswald"/>
                <a:sym typeface="Oswald"/>
              </a:rPr>
              <a:t>Retweet great posts </a:t>
            </a:r>
            <a:r>
              <a:rPr lang="es">
                <a:solidFill>
                  <a:srgbClr val="434343"/>
                </a:solidFill>
                <a:latin typeface="Oswald"/>
                <a:ea typeface="Oswald"/>
                <a:cs typeface="Oswald"/>
                <a:sym typeface="Oswald"/>
              </a:rPr>
              <a:t>from others, and</a:t>
            </a:r>
            <a:r>
              <a:rPr lang="es">
                <a:solidFill>
                  <a:srgbClr val="3C78D8"/>
                </a:solidFill>
                <a:latin typeface="Oswald"/>
                <a:ea typeface="Oswald"/>
                <a:cs typeface="Oswald"/>
                <a:sym typeface="Oswald"/>
              </a:rPr>
              <a:t> give them credit</a:t>
            </a:r>
            <a:r>
              <a:rPr lang="es">
                <a:solidFill>
                  <a:srgbClr val="434343"/>
                </a:solidFill>
                <a:latin typeface="Oswald"/>
                <a:ea typeface="Oswald"/>
                <a:cs typeface="Oswald"/>
                <a:sym typeface="Oswald"/>
              </a:rPr>
              <a:t>. </a:t>
            </a:r>
          </a:p>
          <a:p>
            <a:pPr marL="457200" lvl="0" indent="-342900" rtl="0">
              <a:lnSpc>
                <a:spcPct val="150000"/>
              </a:lnSpc>
              <a:spcBef>
                <a:spcPts val="0"/>
              </a:spcBef>
              <a:spcAft>
                <a:spcPts val="0"/>
              </a:spcAft>
              <a:buClr>
                <a:srgbClr val="3C78D8"/>
              </a:buClr>
              <a:buSzPct val="100000"/>
              <a:buFont typeface="Oswald"/>
              <a:buChar char="❖"/>
            </a:pPr>
            <a:r>
              <a:rPr lang="es">
                <a:solidFill>
                  <a:srgbClr val="3C78D8"/>
                </a:solidFill>
                <a:latin typeface="Oswald"/>
                <a:ea typeface="Oswald"/>
                <a:cs typeface="Oswald"/>
                <a:sym typeface="Oswald"/>
              </a:rPr>
              <a:t>Respond immediately </a:t>
            </a:r>
          </a:p>
          <a:p>
            <a:pPr marL="457200" lvl="0" indent="-342900" rtl="0">
              <a:lnSpc>
                <a:spcPct val="150000"/>
              </a:lnSpc>
              <a:spcBef>
                <a:spcPts val="0"/>
              </a:spcBef>
              <a:spcAft>
                <a:spcPts val="400"/>
              </a:spcAft>
              <a:buClr>
                <a:srgbClr val="1155CC"/>
              </a:buClr>
              <a:buSzPct val="100000"/>
              <a:buFont typeface="Oswald"/>
              <a:buChar char="❖"/>
            </a:pPr>
            <a:r>
              <a:rPr lang="es">
                <a:solidFill>
                  <a:srgbClr val="1155CC"/>
                </a:solidFill>
                <a:latin typeface="Oswald"/>
                <a:ea typeface="Oswald"/>
                <a:cs typeface="Oswald"/>
                <a:sym typeface="Oswald"/>
              </a:rPr>
              <a:t>Give more than you receive</a:t>
            </a:r>
          </a:p>
        </p:txBody>
      </p:sp>
      <p:sp>
        <p:nvSpPr>
          <p:cNvPr id="344" name="Shape 344"/>
          <p:cNvSpPr txBox="1">
            <a:spLocks noGrp="1"/>
          </p:cNvSpPr>
          <p:nvPr>
            <p:ph type="title"/>
          </p:nvPr>
        </p:nvSpPr>
        <p:spPr>
          <a:xfrm>
            <a:off x="373375" y="112000"/>
            <a:ext cx="6558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Example: Twitter </a:t>
            </a:r>
            <a:r>
              <a:rPr lang="es" sz="2400">
                <a:solidFill>
                  <a:srgbClr val="0B5394"/>
                </a:solidFill>
                <a:highlight>
                  <a:srgbClr val="FFFFFF"/>
                </a:highlight>
                <a:latin typeface="Oswald"/>
                <a:ea typeface="Oswald"/>
                <a:cs typeface="Oswald"/>
                <a:sym typeface="Oswald"/>
              </a:rPr>
              <a:t>basic rules of behavior</a:t>
            </a:r>
          </a:p>
        </p:txBody>
      </p:sp>
      <p:pic>
        <p:nvPicPr>
          <p:cNvPr id="345" name="Shape 345" descr="twitter NYC.png"/>
          <p:cNvPicPr preferRelativeResize="0"/>
          <p:nvPr/>
        </p:nvPicPr>
        <p:blipFill>
          <a:blip r:embed="rId4">
            <a:alphaModFix/>
          </a:blip>
          <a:stretch>
            <a:fillRect/>
          </a:stretch>
        </p:blipFill>
        <p:spPr>
          <a:xfrm>
            <a:off x="5320221" y="1039096"/>
            <a:ext cx="3747575" cy="1832275"/>
          </a:xfrm>
          <a:prstGeom prst="rect">
            <a:avLst/>
          </a:prstGeom>
          <a:noFill/>
          <a:ln>
            <a:noFill/>
          </a:ln>
        </p:spPr>
      </p:pic>
      <p:pic>
        <p:nvPicPr>
          <p:cNvPr id="346" name="Shape 346" descr="communication-1991848_960_720.png"/>
          <p:cNvPicPr preferRelativeResize="0"/>
          <p:nvPr/>
        </p:nvPicPr>
        <p:blipFill>
          <a:blip r:embed="rId5">
            <a:alphaModFix/>
          </a:blip>
          <a:stretch>
            <a:fillRect/>
          </a:stretch>
        </p:blipFill>
        <p:spPr>
          <a:xfrm>
            <a:off x="5536146" y="2830099"/>
            <a:ext cx="4741274" cy="2528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311775" y="868475"/>
            <a:ext cx="5595900" cy="4120200"/>
          </a:xfrm>
          <a:prstGeom prst="rect">
            <a:avLst/>
          </a:prstGeom>
        </p:spPr>
        <p:txBody>
          <a:bodyPr wrap="square" lIns="91425" tIns="91425" rIns="91425" bIns="91425" anchor="t" anchorCtr="0">
            <a:noAutofit/>
          </a:bodyPr>
          <a:lstStyle/>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Take care of your spelling</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DO NOT USE CAPITAL LETTERS</a:t>
            </a:r>
            <a:r>
              <a:rPr lang="es">
                <a:solidFill>
                  <a:srgbClr val="434343"/>
                </a:solidFill>
                <a:latin typeface="Oswald"/>
                <a:ea typeface="Oswald"/>
                <a:cs typeface="Oswald"/>
                <a:sym typeface="Oswald"/>
              </a:rPr>
              <a:t>, they are "aggressive"</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Thank </a:t>
            </a:r>
            <a:r>
              <a:rPr lang="es">
                <a:solidFill>
                  <a:srgbClr val="434343"/>
                </a:solidFill>
                <a:highlight>
                  <a:srgbClr val="FFFFFF"/>
                </a:highlight>
                <a:latin typeface="Oswald"/>
                <a:ea typeface="Oswald"/>
                <a:cs typeface="Oswald"/>
                <a:sym typeface="Oswald"/>
              </a:rPr>
              <a:t>when they start following you (DM), when RT your content or when they recommend you.</a:t>
            </a:r>
          </a:p>
          <a:p>
            <a:pPr marL="457200" lvl="0" indent="-342900" algn="just" rtl="0">
              <a:lnSpc>
                <a:spcPct val="150000"/>
              </a:lnSpc>
              <a:spcBef>
                <a:spcPts val="0"/>
              </a:spcBef>
              <a:spcAft>
                <a:spcPts val="0"/>
              </a:spcAft>
              <a:buClr>
                <a:srgbClr val="434343"/>
              </a:buClr>
              <a:buSzPct val="100000"/>
              <a:buFont typeface="Oswald"/>
              <a:buChar char="❖"/>
            </a:pPr>
            <a:r>
              <a:rPr lang="es">
                <a:solidFill>
                  <a:srgbClr val="3D85C6"/>
                </a:solidFill>
                <a:latin typeface="Oswald"/>
                <a:ea typeface="Oswald"/>
                <a:cs typeface="Oswald"/>
                <a:sym typeface="Oswald"/>
              </a:rPr>
              <a:t>Use hashtags and images to increase reach</a:t>
            </a:r>
            <a:r>
              <a:rPr lang="es">
                <a:solidFill>
                  <a:srgbClr val="434343"/>
                </a:solidFill>
                <a:latin typeface="Oswald"/>
                <a:ea typeface="Oswald"/>
                <a:cs typeface="Oswald"/>
                <a:sym typeface="Oswald"/>
              </a:rPr>
              <a:t> (max 3 hashtag / message):</a:t>
            </a:r>
          </a:p>
          <a:p>
            <a:pPr marL="457200" lvl="0" indent="-342900" algn="just" rtl="0">
              <a:lnSpc>
                <a:spcPct val="150000"/>
              </a:lnSpc>
              <a:spcBef>
                <a:spcPts val="0"/>
              </a:spcBef>
              <a:spcAft>
                <a:spcPts val="0"/>
              </a:spcAft>
              <a:buClr>
                <a:srgbClr val="3C78D8"/>
              </a:buClr>
              <a:buSzPct val="100000"/>
              <a:buFont typeface="Oswald"/>
              <a:buChar char="❖"/>
            </a:pPr>
            <a:r>
              <a:rPr lang="es">
                <a:solidFill>
                  <a:srgbClr val="3C78D8"/>
                </a:solidFill>
                <a:latin typeface="Oswald"/>
                <a:ea typeface="Oswald"/>
                <a:cs typeface="Oswald"/>
                <a:sym typeface="Oswald"/>
              </a:rPr>
              <a:t>Maintain a Schedule &amp; Checklist before post</a:t>
            </a:r>
          </a:p>
          <a:p>
            <a:pPr marL="457200" marR="25400" lvl="0" indent="-342900" algn="just" rtl="0">
              <a:lnSpc>
                <a:spcPct val="150000"/>
              </a:lnSpc>
              <a:spcBef>
                <a:spcPts val="0"/>
              </a:spcBef>
              <a:spcAft>
                <a:spcPts val="0"/>
              </a:spcAft>
              <a:buClr>
                <a:srgbClr val="434343"/>
              </a:buClr>
              <a:buSzPct val="100000"/>
              <a:buFont typeface="Oswald"/>
              <a:buChar char="❖"/>
            </a:pPr>
            <a:r>
              <a:rPr lang="es">
                <a:solidFill>
                  <a:srgbClr val="3C78D8"/>
                </a:solidFill>
                <a:latin typeface="Oswald"/>
                <a:ea typeface="Oswald"/>
                <a:cs typeface="Oswald"/>
                <a:sym typeface="Oswald"/>
              </a:rPr>
              <a:t>Follow </a:t>
            </a:r>
            <a:r>
              <a:rPr lang="es">
                <a:solidFill>
                  <a:srgbClr val="434343"/>
                </a:solidFill>
                <a:latin typeface="Oswald"/>
                <a:ea typeface="Oswald"/>
                <a:cs typeface="Oswald"/>
                <a:sym typeface="Oswald"/>
              </a:rPr>
              <a:t>people or companies that really are interesting, </a:t>
            </a:r>
            <a:r>
              <a:rPr lang="es">
                <a:solidFill>
                  <a:srgbClr val="3D85C6"/>
                </a:solidFill>
                <a:latin typeface="Oswald"/>
                <a:ea typeface="Oswald"/>
                <a:cs typeface="Oswald"/>
                <a:sym typeface="Oswald"/>
              </a:rPr>
              <a:t>without expecting anything in return</a:t>
            </a:r>
          </a:p>
        </p:txBody>
      </p:sp>
      <p:pic>
        <p:nvPicPr>
          <p:cNvPr id="352" name="Shape 352" descr="hashtags.jpg"/>
          <p:cNvPicPr preferRelativeResize="0"/>
          <p:nvPr/>
        </p:nvPicPr>
        <p:blipFill>
          <a:blip r:embed="rId3">
            <a:alphaModFix/>
          </a:blip>
          <a:stretch>
            <a:fillRect/>
          </a:stretch>
        </p:blipFill>
        <p:spPr>
          <a:xfrm>
            <a:off x="5983875" y="2837300"/>
            <a:ext cx="4852074" cy="2515850"/>
          </a:xfrm>
          <a:prstGeom prst="rect">
            <a:avLst/>
          </a:prstGeom>
          <a:noFill/>
          <a:ln>
            <a:noFill/>
          </a:ln>
        </p:spPr>
      </p:pic>
      <p:pic>
        <p:nvPicPr>
          <p:cNvPr id="353" name="Shape 353" descr="checklist-1622517_960_720.png"/>
          <p:cNvPicPr preferRelativeResize="0"/>
          <p:nvPr/>
        </p:nvPicPr>
        <p:blipFill>
          <a:blip r:embed="rId4">
            <a:alphaModFix/>
          </a:blip>
          <a:stretch>
            <a:fillRect/>
          </a:stretch>
        </p:blipFill>
        <p:spPr>
          <a:xfrm>
            <a:off x="6874061" y="1689126"/>
            <a:ext cx="1634675" cy="1634675"/>
          </a:xfrm>
          <a:prstGeom prst="rect">
            <a:avLst/>
          </a:prstGeom>
          <a:noFill/>
          <a:ln>
            <a:noFill/>
          </a:ln>
        </p:spPr>
      </p:pic>
      <p:sp>
        <p:nvSpPr>
          <p:cNvPr id="354" name="Shape 354"/>
          <p:cNvSpPr txBox="1">
            <a:spLocks noGrp="1"/>
          </p:cNvSpPr>
          <p:nvPr>
            <p:ph type="title"/>
          </p:nvPr>
        </p:nvSpPr>
        <p:spPr>
          <a:xfrm>
            <a:off x="373375" y="112000"/>
            <a:ext cx="6558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Example: Twitter </a:t>
            </a:r>
            <a:r>
              <a:rPr lang="es" sz="2400">
                <a:solidFill>
                  <a:srgbClr val="0B5394"/>
                </a:solidFill>
                <a:highlight>
                  <a:srgbClr val="FFFFFF"/>
                </a:highlight>
                <a:latin typeface="Oswald"/>
                <a:ea typeface="Oswald"/>
                <a:cs typeface="Oswald"/>
                <a:sym typeface="Oswald"/>
              </a:rPr>
              <a:t>basic rules of behavior</a:t>
            </a:r>
          </a:p>
        </p:txBody>
      </p:sp>
      <p:pic>
        <p:nvPicPr>
          <p:cNvPr id="355" name="Shape 355" descr="bubbles-1968298_960_720.png"/>
          <p:cNvPicPr preferRelativeResize="0"/>
          <p:nvPr/>
        </p:nvPicPr>
        <p:blipFill>
          <a:blip r:embed="rId5">
            <a:alphaModFix/>
          </a:blip>
          <a:stretch>
            <a:fillRect/>
          </a:stretch>
        </p:blipFill>
        <p:spPr>
          <a:xfrm>
            <a:off x="6722321" y="0"/>
            <a:ext cx="1938150" cy="1938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0" y="82900"/>
            <a:ext cx="9144000" cy="747900"/>
          </a:xfrm>
          <a:prstGeom prst="rect">
            <a:avLst/>
          </a:prstGeom>
        </p:spPr>
        <p:txBody>
          <a:bodyPr wrap="square" lIns="91425" tIns="91425" rIns="91425" bIns="91425" anchor="b" anchorCtr="0">
            <a:noAutofit/>
          </a:bodyPr>
          <a:lstStyle/>
          <a:p>
            <a:pPr lvl="0" rtl="0">
              <a:spcBef>
                <a:spcPts val="0"/>
              </a:spcBef>
              <a:buNone/>
            </a:pPr>
            <a:r>
              <a:rPr lang="es" sz="3600">
                <a:latin typeface="Oswald"/>
                <a:ea typeface="Oswald"/>
                <a:cs typeface="Oswald"/>
                <a:sym typeface="Oswald"/>
              </a:rPr>
              <a:t>People using Internet</a:t>
            </a:r>
          </a:p>
        </p:txBody>
      </p:sp>
      <p:grpSp>
        <p:nvGrpSpPr>
          <p:cNvPr id="73" name="Shape 73"/>
          <p:cNvGrpSpPr/>
          <p:nvPr/>
        </p:nvGrpSpPr>
        <p:grpSpPr>
          <a:xfrm>
            <a:off x="960782" y="1924273"/>
            <a:ext cx="7509249" cy="2202897"/>
            <a:chOff x="355216" y="1548772"/>
            <a:chExt cx="8433569" cy="2474053"/>
          </a:xfrm>
        </p:grpSpPr>
        <p:grpSp>
          <p:nvGrpSpPr>
            <p:cNvPr id="74" name="Shape 74"/>
            <p:cNvGrpSpPr/>
            <p:nvPr/>
          </p:nvGrpSpPr>
          <p:grpSpPr>
            <a:xfrm>
              <a:off x="355216" y="1548772"/>
              <a:ext cx="8433569" cy="1906800"/>
              <a:chOff x="355216" y="1853572"/>
              <a:chExt cx="8433569" cy="1906800"/>
            </a:xfrm>
          </p:grpSpPr>
          <p:sp>
            <p:nvSpPr>
              <p:cNvPr id="75" name="Shape 75"/>
              <p:cNvSpPr/>
              <p:nvPr/>
            </p:nvSpPr>
            <p:spPr>
              <a:xfrm>
                <a:off x="7408886"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a:off x="5220961"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7" name="Shape 77"/>
              <p:cNvSpPr/>
              <p:nvPr/>
            </p:nvSpPr>
            <p:spPr>
              <a:xfrm>
                <a:off x="3033074"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a:off x="857575" y="2365225"/>
                <a:ext cx="883500" cy="883500"/>
              </a:xfrm>
              <a:prstGeom prst="ellips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grpSp>
            <p:nvGrpSpPr>
              <p:cNvPr id="79" name="Shape 79"/>
              <p:cNvGrpSpPr/>
              <p:nvPr/>
            </p:nvGrpSpPr>
            <p:grpSpPr>
              <a:xfrm>
                <a:off x="355216" y="1853572"/>
                <a:ext cx="1888200" cy="1906800"/>
                <a:chOff x="762700" y="1799763"/>
                <a:chExt cx="1888200" cy="1906800"/>
              </a:xfrm>
            </p:grpSpPr>
            <p:sp>
              <p:nvSpPr>
                <p:cNvPr id="80" name="Shape 80"/>
                <p:cNvSpPr/>
                <p:nvPr/>
              </p:nvSpPr>
              <p:spPr>
                <a:xfrm rot="-5400000">
                  <a:off x="762700" y="1809063"/>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1" name="Shape 81"/>
                <p:cNvSpPr/>
                <p:nvPr/>
              </p:nvSpPr>
              <p:spPr>
                <a:xfrm rot="-5400000">
                  <a:off x="753400" y="1809063"/>
                  <a:ext cx="1906800" cy="1888200"/>
                </a:xfrm>
                <a:prstGeom prst="blockArc">
                  <a:avLst>
                    <a:gd name="adj1" fmla="val 5509754"/>
                    <a:gd name="adj2" fmla="val 21359306"/>
                    <a:gd name="adj3" fmla="val 11617"/>
                  </a:avLst>
                </a:prstGeom>
                <a:solidFill>
                  <a:schemeClr val="accent5"/>
                </a:solidFill>
                <a:ln>
                  <a:noFill/>
                </a:ln>
              </p:spPr>
              <p:txBody>
                <a:bodyPr wrap="square" lIns="91425" tIns="91425" rIns="91425" bIns="91425" anchor="ctr" anchorCtr="0">
                  <a:noAutofit/>
                </a:bodyPr>
                <a:lstStyle/>
                <a:p>
                  <a:pPr lvl="0" rtl="0">
                    <a:spcBef>
                      <a:spcPts val="0"/>
                    </a:spcBef>
                    <a:buNone/>
                  </a:pPr>
                  <a:endParaRPr/>
                </a:p>
              </p:txBody>
            </p:sp>
          </p:grpSp>
          <p:grpSp>
            <p:nvGrpSpPr>
              <p:cNvPr id="82" name="Shape 82"/>
              <p:cNvGrpSpPr/>
              <p:nvPr/>
            </p:nvGrpSpPr>
            <p:grpSpPr>
              <a:xfrm>
                <a:off x="2536654" y="1853572"/>
                <a:ext cx="1888594" cy="1906800"/>
                <a:chOff x="2309382" y="1853548"/>
                <a:chExt cx="1888594" cy="1906800"/>
              </a:xfrm>
            </p:grpSpPr>
            <p:sp>
              <p:nvSpPr>
                <p:cNvPr id="83" name="Shape 83"/>
                <p:cNvSpPr/>
                <p:nvPr/>
              </p:nvSpPr>
              <p:spPr>
                <a:xfrm rot="-5400000">
                  <a:off x="2309776" y="1862917"/>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4" name="Shape 84"/>
                <p:cNvSpPr/>
                <p:nvPr/>
              </p:nvSpPr>
              <p:spPr>
                <a:xfrm rot="-5400541">
                  <a:off x="2300232" y="1862848"/>
                  <a:ext cx="1906800" cy="1888200"/>
                </a:xfrm>
                <a:prstGeom prst="blockArc">
                  <a:avLst>
                    <a:gd name="adj1" fmla="val 4517114"/>
                    <a:gd name="adj2" fmla="val 21359306"/>
                    <a:gd name="adj3" fmla="val 11617"/>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grpSp>
          <p:grpSp>
            <p:nvGrpSpPr>
              <p:cNvPr id="85" name="Shape 85"/>
              <p:cNvGrpSpPr/>
              <p:nvPr/>
            </p:nvGrpSpPr>
            <p:grpSpPr>
              <a:xfrm>
                <a:off x="4718487" y="1853572"/>
                <a:ext cx="1888500" cy="1906800"/>
                <a:chOff x="4544836" y="1853544"/>
                <a:chExt cx="1888500" cy="1906800"/>
              </a:xfrm>
            </p:grpSpPr>
            <p:sp>
              <p:nvSpPr>
                <p:cNvPr id="86" name="Shape 86"/>
                <p:cNvSpPr/>
                <p:nvPr/>
              </p:nvSpPr>
              <p:spPr>
                <a:xfrm rot="-5400000">
                  <a:off x="4545118" y="1862821"/>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rot="-5400541">
                  <a:off x="4535686" y="1862844"/>
                  <a:ext cx="1906800" cy="1888200"/>
                </a:xfrm>
                <a:prstGeom prst="blockArc">
                  <a:avLst>
                    <a:gd name="adj1" fmla="val 4036869"/>
                    <a:gd name="adj2" fmla="val 21359306"/>
                    <a:gd name="adj3" fmla="val 11617"/>
                  </a:avLst>
                </a:prstGeom>
                <a:solidFill>
                  <a:srgbClr val="F7B600"/>
                </a:solidFill>
                <a:ln>
                  <a:noFill/>
                </a:ln>
              </p:spPr>
              <p:txBody>
                <a:bodyPr wrap="square" lIns="91425" tIns="91425" rIns="91425" bIns="91425" anchor="ctr" anchorCtr="0">
                  <a:noAutofit/>
                </a:bodyPr>
                <a:lstStyle/>
                <a:p>
                  <a:pPr lvl="0">
                    <a:spcBef>
                      <a:spcPts val="0"/>
                    </a:spcBef>
                    <a:buNone/>
                  </a:pPr>
                  <a:endParaRPr/>
                </a:p>
              </p:txBody>
            </p:sp>
          </p:grpSp>
          <p:grpSp>
            <p:nvGrpSpPr>
              <p:cNvPr id="88" name="Shape 88"/>
              <p:cNvGrpSpPr/>
              <p:nvPr/>
            </p:nvGrpSpPr>
            <p:grpSpPr>
              <a:xfrm>
                <a:off x="6900226" y="1853722"/>
                <a:ext cx="1888558" cy="1906500"/>
                <a:chOff x="6850510" y="1853815"/>
                <a:chExt cx="1888558" cy="1906500"/>
              </a:xfrm>
            </p:grpSpPr>
            <p:sp>
              <p:nvSpPr>
                <p:cNvPr id="89" name="Shape 89"/>
                <p:cNvSpPr/>
                <p:nvPr/>
              </p:nvSpPr>
              <p:spPr>
                <a:xfrm rot="-5400000">
                  <a:off x="6850869" y="1862903"/>
                  <a:ext cx="1888200" cy="1888200"/>
                </a:xfrm>
                <a:prstGeom prst="donut">
                  <a:avLst>
                    <a:gd name="adj" fmla="val 11757"/>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rot="-5400541">
                  <a:off x="6841510" y="1862965"/>
                  <a:ext cx="1906500" cy="1888200"/>
                </a:xfrm>
                <a:prstGeom prst="blockArc">
                  <a:avLst>
                    <a:gd name="adj1" fmla="val 3713231"/>
                    <a:gd name="adj2" fmla="val 21359306"/>
                    <a:gd name="adj3" fmla="val 11617"/>
                  </a:avLst>
                </a:prstGeom>
                <a:solidFill>
                  <a:srgbClr val="6AA84F"/>
                </a:solidFill>
                <a:ln>
                  <a:noFill/>
                </a:ln>
              </p:spPr>
              <p:txBody>
                <a:bodyPr wrap="square" lIns="91425" tIns="91425" rIns="91425" bIns="91425" anchor="ctr" anchorCtr="0">
                  <a:noAutofit/>
                </a:bodyPr>
                <a:lstStyle/>
                <a:p>
                  <a:pPr lvl="0">
                    <a:spcBef>
                      <a:spcPts val="0"/>
                    </a:spcBef>
                    <a:buNone/>
                  </a:pPr>
                  <a:endParaRPr/>
                </a:p>
              </p:txBody>
            </p:sp>
          </p:grpSp>
          <p:sp>
            <p:nvSpPr>
              <p:cNvPr id="91" name="Shape 91"/>
              <p:cNvSpPr txBox="1"/>
              <p:nvPr/>
            </p:nvSpPr>
            <p:spPr>
              <a:xfrm>
                <a:off x="361125" y="2636425"/>
                <a:ext cx="18885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73,7%</a:t>
                </a:r>
              </a:p>
            </p:txBody>
          </p:sp>
          <p:sp>
            <p:nvSpPr>
              <p:cNvPr id="92" name="Shape 92"/>
              <p:cNvSpPr txBox="1"/>
              <p:nvPr/>
            </p:nvSpPr>
            <p:spPr>
              <a:xfrm>
                <a:off x="2537025"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77,9%</a:t>
                </a:r>
              </a:p>
            </p:txBody>
          </p:sp>
          <p:sp>
            <p:nvSpPr>
              <p:cNvPr id="93" name="Shape 93"/>
              <p:cNvSpPr txBox="1"/>
              <p:nvPr/>
            </p:nvSpPr>
            <p:spPr>
              <a:xfrm>
                <a:off x="4718625"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80,3%</a:t>
                </a:r>
              </a:p>
            </p:txBody>
          </p:sp>
          <p:sp>
            <p:nvSpPr>
              <p:cNvPr id="94" name="Shape 94"/>
              <p:cNvSpPr txBox="1"/>
              <p:nvPr/>
            </p:nvSpPr>
            <p:spPr>
              <a:xfrm>
                <a:off x="6900200" y="2636425"/>
                <a:ext cx="1888200" cy="341100"/>
              </a:xfrm>
              <a:prstGeom prst="rect">
                <a:avLst/>
              </a:prstGeom>
              <a:noFill/>
              <a:ln>
                <a:noFill/>
              </a:ln>
            </p:spPr>
            <p:txBody>
              <a:bodyPr wrap="square" lIns="91425" tIns="91425" rIns="91425" bIns="91425" anchor="ctr" anchorCtr="0">
                <a:noAutofit/>
              </a:bodyPr>
              <a:lstStyle/>
              <a:p>
                <a:pPr lvl="0" algn="ctr" rtl="0">
                  <a:spcBef>
                    <a:spcPts val="0"/>
                  </a:spcBef>
                  <a:buNone/>
                </a:pPr>
                <a:r>
                  <a:rPr lang="es" sz="3100">
                    <a:latin typeface="Dosis"/>
                    <a:ea typeface="Dosis"/>
                    <a:cs typeface="Dosis"/>
                    <a:sym typeface="Dosis"/>
                  </a:rPr>
                  <a:t>82,5%</a:t>
                </a:r>
              </a:p>
            </p:txBody>
          </p:sp>
        </p:grpSp>
        <p:sp>
          <p:nvSpPr>
            <p:cNvPr id="95" name="Shape 95"/>
            <p:cNvSpPr txBox="1"/>
            <p:nvPr/>
          </p:nvSpPr>
          <p:spPr>
            <a:xfrm>
              <a:off x="355225"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2013</a:t>
              </a:r>
            </a:p>
          </p:txBody>
        </p:sp>
        <p:sp>
          <p:nvSpPr>
            <p:cNvPr id="96" name="Shape 96"/>
            <p:cNvSpPr txBox="1"/>
            <p:nvPr/>
          </p:nvSpPr>
          <p:spPr>
            <a:xfrm>
              <a:off x="2534867"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2014</a:t>
              </a:r>
            </a:p>
          </p:txBody>
        </p:sp>
        <p:sp>
          <p:nvSpPr>
            <p:cNvPr id="97" name="Shape 97"/>
            <p:cNvSpPr txBox="1"/>
            <p:nvPr/>
          </p:nvSpPr>
          <p:spPr>
            <a:xfrm>
              <a:off x="4714508"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2015</a:t>
              </a:r>
            </a:p>
          </p:txBody>
        </p:sp>
        <p:sp>
          <p:nvSpPr>
            <p:cNvPr id="98" name="Shape 98"/>
            <p:cNvSpPr txBox="1"/>
            <p:nvPr/>
          </p:nvSpPr>
          <p:spPr>
            <a:xfrm>
              <a:off x="6894150" y="3562325"/>
              <a:ext cx="1894500" cy="460500"/>
            </a:xfrm>
            <a:prstGeom prst="rect">
              <a:avLst/>
            </a:prstGeom>
            <a:noFill/>
            <a:ln>
              <a:noFill/>
            </a:ln>
          </p:spPr>
          <p:txBody>
            <a:bodyPr wrap="square" lIns="91425" tIns="91425" rIns="91425" bIns="91425" anchor="ctr" anchorCtr="0">
              <a:noAutofit/>
            </a:bodyPr>
            <a:lstStyle/>
            <a:p>
              <a:pPr lvl="0" algn="ctr" rtl="0">
                <a:spcBef>
                  <a:spcPts val="0"/>
                </a:spcBef>
                <a:buNone/>
              </a:pPr>
              <a:r>
                <a:rPr lang="es" sz="3700" b="1">
                  <a:latin typeface="Dosis"/>
                  <a:ea typeface="Dosis"/>
                  <a:cs typeface="Dosis"/>
                  <a:sym typeface="Dosis"/>
                </a:rPr>
                <a:t>2016</a:t>
              </a:r>
            </a:p>
          </p:txBody>
        </p:sp>
      </p:grpSp>
      <p:sp>
        <p:nvSpPr>
          <p:cNvPr id="99" name="Shape 99"/>
          <p:cNvSpPr txBox="1"/>
          <p:nvPr/>
        </p:nvSpPr>
        <p:spPr>
          <a:xfrm>
            <a:off x="1377369" y="4331200"/>
            <a:ext cx="6467400" cy="368400"/>
          </a:xfrm>
          <a:prstGeom prst="rect">
            <a:avLst/>
          </a:prstGeom>
          <a:noFill/>
          <a:ln>
            <a:noFill/>
          </a:ln>
        </p:spPr>
        <p:txBody>
          <a:bodyPr wrap="square" lIns="91425" tIns="45700" rIns="91425" bIns="45700" anchor="t" anchorCtr="0">
            <a:noAutofit/>
          </a:bodyPr>
          <a:lstStyle/>
          <a:p>
            <a:pPr lvl="0" algn="ctr" rtl="0">
              <a:lnSpc>
                <a:spcPct val="115000"/>
              </a:lnSpc>
              <a:spcBef>
                <a:spcPts val="0"/>
              </a:spcBef>
              <a:buClr>
                <a:schemeClr val="dk1"/>
              </a:buClr>
              <a:buSzPct val="110000"/>
              <a:buFont typeface="Arial"/>
              <a:buNone/>
            </a:pPr>
            <a:r>
              <a:rPr lang="es" sz="1000" b="1">
                <a:solidFill>
                  <a:srgbClr val="3366FF"/>
                </a:solidFill>
              </a:rPr>
              <a:t>Spain use of Internet (Men) (Source: INE-Instituto Nacional de Estadística)</a:t>
            </a:r>
          </a:p>
          <a:p>
            <a:pPr lvl="0" algn="ctr" rtl="0">
              <a:lnSpc>
                <a:spcPct val="200000"/>
              </a:lnSpc>
              <a:spcBef>
                <a:spcPts val="0"/>
              </a:spcBef>
              <a:buSzPct val="25000"/>
              <a:buNone/>
            </a:pPr>
            <a:endParaRPr>
              <a:solidFill>
                <a:srgbClr val="666666"/>
              </a:solidFill>
              <a:latin typeface="Dosis"/>
              <a:ea typeface="Dosis"/>
              <a:cs typeface="Dosis"/>
              <a:sym typeface="Dosis"/>
            </a:endParaRPr>
          </a:p>
        </p:txBody>
      </p:sp>
      <p:sp>
        <p:nvSpPr>
          <p:cNvPr id="100" name="Shape 100"/>
          <p:cNvSpPr txBox="1"/>
          <p:nvPr/>
        </p:nvSpPr>
        <p:spPr>
          <a:xfrm>
            <a:off x="722550" y="963850"/>
            <a:ext cx="7985700" cy="676500"/>
          </a:xfrm>
          <a:prstGeom prst="rect">
            <a:avLst/>
          </a:prstGeom>
          <a:noFill/>
          <a:ln>
            <a:noFill/>
          </a:ln>
        </p:spPr>
        <p:txBody>
          <a:bodyPr wrap="square" lIns="91425" tIns="45700" rIns="91425" bIns="45700" anchor="t" anchorCtr="0">
            <a:noAutofit/>
          </a:bodyPr>
          <a:lstStyle/>
          <a:p>
            <a:pPr lvl="0" algn="ctr" rtl="0">
              <a:lnSpc>
                <a:spcPct val="115000"/>
              </a:lnSpc>
              <a:spcBef>
                <a:spcPts val="0"/>
              </a:spcBef>
              <a:buClr>
                <a:schemeClr val="dk1"/>
              </a:buClr>
              <a:buSzPct val="61111"/>
              <a:buFont typeface="Arial"/>
              <a:buNone/>
            </a:pPr>
            <a:r>
              <a:rPr lang="es" sz="1800">
                <a:solidFill>
                  <a:schemeClr val="accent2"/>
                </a:solidFill>
                <a:highlight>
                  <a:srgbClr val="FFFFFF"/>
                </a:highlight>
                <a:latin typeface="Oswald"/>
                <a:ea typeface="Oswald"/>
                <a:cs typeface="Oswald"/>
                <a:sym typeface="Oswald"/>
              </a:rPr>
              <a:t>In the year 2016, </a:t>
            </a:r>
            <a:r>
              <a:rPr lang="es" sz="1800">
                <a:solidFill>
                  <a:srgbClr val="0B5394"/>
                </a:solidFill>
                <a:highlight>
                  <a:srgbClr val="FFFFFF"/>
                </a:highlight>
                <a:latin typeface="Oswald"/>
                <a:ea typeface="Oswald"/>
                <a:cs typeface="Oswald"/>
                <a:sym typeface="Oswald"/>
              </a:rPr>
              <a:t>81% </a:t>
            </a:r>
            <a:r>
              <a:rPr lang="es" sz="1800">
                <a:solidFill>
                  <a:schemeClr val="accent2"/>
                </a:solidFill>
                <a:latin typeface="Oswald"/>
                <a:ea typeface="Oswald"/>
                <a:cs typeface="Oswald"/>
                <a:sym typeface="Oswald"/>
              </a:rPr>
              <a:t>(83% - men &amp; 79% -women) </a:t>
            </a:r>
            <a:r>
              <a:rPr lang="es" sz="1800">
                <a:solidFill>
                  <a:srgbClr val="0B5394"/>
                </a:solidFill>
                <a:highlight>
                  <a:srgbClr val="FFFFFF"/>
                </a:highlight>
                <a:latin typeface="Oswald"/>
                <a:ea typeface="Oswald"/>
                <a:cs typeface="Oswald"/>
                <a:sym typeface="Oswald"/>
              </a:rPr>
              <a:t>of the spanish population</a:t>
            </a:r>
            <a:r>
              <a:rPr lang="es" sz="1800">
                <a:solidFill>
                  <a:schemeClr val="accent2"/>
                </a:solidFill>
                <a:highlight>
                  <a:srgbClr val="FFFFFF"/>
                </a:highlight>
                <a:latin typeface="Oswald"/>
                <a:ea typeface="Oswald"/>
                <a:cs typeface="Oswald"/>
                <a:sym typeface="Oswald"/>
              </a:rPr>
              <a:t> aged 16 to 74 have used the Internet in a clearly upward trend</a:t>
            </a:r>
          </a:p>
          <a:p>
            <a:pPr lvl="0" algn="ctr" rtl="0">
              <a:lnSpc>
                <a:spcPct val="115000"/>
              </a:lnSpc>
              <a:spcBef>
                <a:spcPts val="0"/>
              </a:spcBef>
              <a:buSzPct val="25000"/>
              <a:buNone/>
            </a:pPr>
            <a:endParaRPr sz="1800">
              <a:solidFill>
                <a:srgbClr val="666666"/>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descr="social-media-2210577_960_720.jpg"/>
          <p:cNvPicPr preferRelativeResize="0"/>
          <p:nvPr/>
        </p:nvPicPr>
        <p:blipFill>
          <a:blip r:embed="rId3">
            <a:alphaModFix/>
          </a:blip>
          <a:stretch>
            <a:fillRect/>
          </a:stretch>
        </p:blipFill>
        <p:spPr>
          <a:xfrm>
            <a:off x="152400" y="0"/>
            <a:ext cx="8889533" cy="4991100"/>
          </a:xfrm>
          <a:prstGeom prst="rect">
            <a:avLst/>
          </a:prstGeom>
          <a:noFill/>
          <a:ln>
            <a:noFill/>
          </a:ln>
        </p:spPr>
      </p:pic>
      <p:sp>
        <p:nvSpPr>
          <p:cNvPr id="361" name="Shape 361"/>
          <p:cNvSpPr txBox="1"/>
          <p:nvPr/>
        </p:nvSpPr>
        <p:spPr>
          <a:xfrm>
            <a:off x="865225" y="3744475"/>
            <a:ext cx="7463700" cy="855900"/>
          </a:xfrm>
          <a:prstGeom prst="rect">
            <a:avLst/>
          </a:prstGeom>
          <a:noFill/>
          <a:ln>
            <a:noFill/>
          </a:ln>
        </p:spPr>
        <p:txBody>
          <a:bodyPr wrap="square" lIns="91425" tIns="91425" rIns="91425" bIns="91425" anchor="t" anchorCtr="0">
            <a:noAutofit/>
          </a:bodyPr>
          <a:lstStyle/>
          <a:p>
            <a:pPr lvl="0" algn="ctr" rtl="0">
              <a:spcBef>
                <a:spcPts val="0"/>
              </a:spcBef>
              <a:buNone/>
            </a:pPr>
            <a:endParaRPr lang="es" sz="6000" b="1" dirty="0">
              <a:solidFill>
                <a:srgbClr val="666666"/>
              </a:solidFill>
              <a:latin typeface="Oswald"/>
              <a:ea typeface="Oswald"/>
              <a:cs typeface="Oswald"/>
              <a:sym typeface="Oswald"/>
            </a:endParaRPr>
          </a:p>
        </p:txBody>
      </p:sp>
      <p:sp>
        <p:nvSpPr>
          <p:cNvPr id="362" name="Shape 36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es" sz="4800">
                <a:solidFill>
                  <a:srgbClr val="FF00FF"/>
                </a:solidFill>
                <a:latin typeface="Lobster"/>
                <a:ea typeface="Lobster"/>
                <a:cs typeface="Lobster"/>
                <a:sym typeface="Lobster"/>
              </a:rPr>
              <a:t>Who is in charge??</a:t>
            </a:r>
          </a:p>
        </p:txBody>
      </p:sp>
      <p:sp>
        <p:nvSpPr>
          <p:cNvPr id="363" name="Shape 363"/>
          <p:cNvSpPr txBox="1"/>
          <p:nvPr/>
        </p:nvSpPr>
        <p:spPr>
          <a:xfrm>
            <a:off x="789025" y="3668275"/>
            <a:ext cx="8252908" cy="855900"/>
          </a:xfrm>
          <a:prstGeom prst="rect">
            <a:avLst/>
          </a:prstGeom>
          <a:noFill/>
          <a:ln>
            <a:noFill/>
          </a:ln>
        </p:spPr>
        <p:txBody>
          <a:bodyPr wrap="square" lIns="91425" tIns="91425" rIns="91425" bIns="91425" anchor="t" anchorCtr="0">
            <a:noAutofit/>
          </a:bodyPr>
          <a:lstStyle/>
          <a:p>
            <a:pPr lvl="0" algn="ctr">
              <a:spcBef>
                <a:spcPts val="0"/>
              </a:spcBef>
              <a:buNone/>
            </a:pPr>
            <a:r>
              <a:rPr lang="es" sz="6000" b="1" dirty="0">
                <a:solidFill>
                  <a:srgbClr val="0B5394"/>
                </a:solidFill>
                <a:latin typeface="Oswald"/>
                <a:ea typeface="Oswald"/>
                <a:cs typeface="Oswald"/>
                <a:sym typeface="Oswald"/>
              </a:rPr>
              <a:t>Community Manager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1667013" y="789125"/>
            <a:ext cx="2526000" cy="1551000"/>
          </a:xfrm>
          <a:prstGeom prst="rect">
            <a:avLst/>
          </a:prstGeom>
        </p:spPr>
        <p:txBody>
          <a:bodyPr wrap="square" lIns="91425" tIns="91425" rIns="91425" bIns="91425" anchor="t" anchorCtr="0">
            <a:noAutofit/>
          </a:bodyPr>
          <a:lstStyle/>
          <a:p>
            <a:pPr marR="25400" lvl="0" algn="just" rtl="0">
              <a:lnSpc>
                <a:spcPct val="100000"/>
              </a:lnSpc>
              <a:spcBef>
                <a:spcPts val="0"/>
              </a:spcBef>
              <a:spcAft>
                <a:spcPts val="0"/>
              </a:spcAft>
              <a:buNone/>
            </a:pPr>
            <a:r>
              <a:rPr lang="es" sz="1400">
                <a:solidFill>
                  <a:srgbClr val="434343"/>
                </a:solidFill>
                <a:highlight>
                  <a:srgbClr val="FFFFFF"/>
                </a:highlight>
                <a:latin typeface="Oswald"/>
                <a:ea typeface="Oswald"/>
                <a:cs typeface="Oswald"/>
                <a:sym typeface="Oswald"/>
              </a:rPr>
              <a:t>In order to select and manage the numerous Social Media in which an Educationtal Center should be present, each institution should have a person in charge of: the Community Manager</a:t>
            </a:r>
          </a:p>
          <a:p>
            <a:pPr marR="25400" lvl="0" algn="just" rtl="0">
              <a:spcBef>
                <a:spcPts val="0"/>
              </a:spcBef>
              <a:spcAft>
                <a:spcPts val="0"/>
              </a:spcAft>
              <a:buNone/>
            </a:pPr>
            <a:endParaRPr sz="1400">
              <a:solidFill>
                <a:srgbClr val="434343"/>
              </a:solidFill>
              <a:latin typeface="Oswald"/>
              <a:ea typeface="Oswald"/>
              <a:cs typeface="Oswald"/>
              <a:sym typeface="Oswald"/>
            </a:endParaRPr>
          </a:p>
        </p:txBody>
      </p:sp>
      <p:sp>
        <p:nvSpPr>
          <p:cNvPr id="369" name="Shape 369"/>
          <p:cNvSpPr txBox="1"/>
          <p:nvPr/>
        </p:nvSpPr>
        <p:spPr>
          <a:xfrm>
            <a:off x="407125" y="2340200"/>
            <a:ext cx="7335000" cy="2216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s" sz="1800">
                <a:solidFill>
                  <a:schemeClr val="accent2"/>
                </a:solidFill>
                <a:highlight>
                  <a:srgbClr val="FFFFFF"/>
                </a:highlight>
                <a:latin typeface="Oswald"/>
                <a:ea typeface="Oswald"/>
                <a:cs typeface="Oswald"/>
                <a:sym typeface="Oswald"/>
              </a:rPr>
              <a:t>He/she is the professional in charge of</a:t>
            </a:r>
          </a:p>
          <a:p>
            <a:pPr lvl="0" rtl="0">
              <a:lnSpc>
                <a:spcPct val="115000"/>
              </a:lnSpc>
              <a:spcBef>
                <a:spcPts val="0"/>
              </a:spcBef>
              <a:buNone/>
            </a:pPr>
            <a:r>
              <a:rPr lang="es" sz="1800">
                <a:solidFill>
                  <a:schemeClr val="accent2"/>
                </a:solidFill>
                <a:highlight>
                  <a:srgbClr val="FFFFFF"/>
                </a:highlight>
                <a:latin typeface="Oswald"/>
                <a:ea typeface="Oswald"/>
                <a:cs typeface="Oswald"/>
                <a:sym typeface="Oswald"/>
              </a:rPr>
              <a:t> </a:t>
            </a:r>
            <a:r>
              <a:rPr lang="es" sz="2400" b="1">
                <a:solidFill>
                  <a:srgbClr val="FF00FF"/>
                </a:solidFill>
                <a:highlight>
                  <a:srgbClr val="FFFFFF"/>
                </a:highlight>
                <a:latin typeface="Oswald"/>
                <a:ea typeface="Oswald"/>
                <a:cs typeface="Oswald"/>
                <a:sym typeface="Oswald"/>
              </a:rPr>
              <a:t>CREATING</a:t>
            </a:r>
            <a:r>
              <a:rPr lang="es" sz="2400" b="1">
                <a:solidFill>
                  <a:schemeClr val="accent2"/>
                </a:solidFill>
                <a:highlight>
                  <a:srgbClr val="FFFFFF"/>
                </a:highlight>
                <a:latin typeface="Oswald"/>
                <a:ea typeface="Oswald"/>
                <a:cs typeface="Oswald"/>
                <a:sym typeface="Oswald"/>
              </a:rPr>
              <a:t>, </a:t>
            </a:r>
          </a:p>
          <a:p>
            <a:pPr lvl="0" indent="457200" rtl="0">
              <a:lnSpc>
                <a:spcPct val="115000"/>
              </a:lnSpc>
              <a:spcBef>
                <a:spcPts val="0"/>
              </a:spcBef>
              <a:buNone/>
            </a:pPr>
            <a:r>
              <a:rPr lang="es" sz="2400" b="1">
                <a:solidFill>
                  <a:srgbClr val="3D85C6"/>
                </a:solidFill>
                <a:highlight>
                  <a:srgbClr val="FFFFFF"/>
                </a:highlight>
                <a:latin typeface="Oswald"/>
                <a:ea typeface="Oswald"/>
                <a:cs typeface="Oswald"/>
                <a:sym typeface="Oswald"/>
              </a:rPr>
              <a:t>MANAGING</a:t>
            </a:r>
            <a:r>
              <a:rPr lang="es" sz="2400" b="1">
                <a:solidFill>
                  <a:schemeClr val="accent2"/>
                </a:solidFill>
                <a:highlight>
                  <a:srgbClr val="FFFFFF"/>
                </a:highlight>
                <a:latin typeface="Oswald"/>
                <a:ea typeface="Oswald"/>
                <a:cs typeface="Oswald"/>
                <a:sym typeface="Oswald"/>
              </a:rPr>
              <a:t>, </a:t>
            </a:r>
          </a:p>
          <a:p>
            <a:pPr marL="457200" lvl="0" indent="457200" rtl="0">
              <a:lnSpc>
                <a:spcPct val="115000"/>
              </a:lnSpc>
              <a:spcBef>
                <a:spcPts val="0"/>
              </a:spcBef>
              <a:buNone/>
            </a:pPr>
            <a:r>
              <a:rPr lang="es" sz="2400" b="1">
                <a:solidFill>
                  <a:srgbClr val="BF9000"/>
                </a:solidFill>
                <a:highlight>
                  <a:srgbClr val="FFFFFF"/>
                </a:highlight>
                <a:latin typeface="Oswald"/>
                <a:ea typeface="Oswald"/>
                <a:cs typeface="Oswald"/>
                <a:sym typeface="Oswald"/>
              </a:rPr>
              <a:t>MAINTAINING</a:t>
            </a:r>
            <a:r>
              <a:rPr lang="es" sz="2400" b="1">
                <a:solidFill>
                  <a:schemeClr val="accent2"/>
                </a:solidFill>
                <a:highlight>
                  <a:srgbClr val="FFFFFF"/>
                </a:highlight>
                <a:latin typeface="Oswald"/>
                <a:ea typeface="Oswald"/>
                <a:cs typeface="Oswald"/>
                <a:sym typeface="Oswald"/>
              </a:rPr>
              <a:t>, </a:t>
            </a:r>
            <a:r>
              <a:rPr lang="es" sz="1800">
                <a:solidFill>
                  <a:schemeClr val="accent2"/>
                </a:solidFill>
                <a:highlight>
                  <a:srgbClr val="FFFFFF"/>
                </a:highlight>
                <a:latin typeface="Oswald"/>
                <a:ea typeface="Oswald"/>
                <a:cs typeface="Oswald"/>
                <a:sym typeface="Oswald"/>
              </a:rPr>
              <a:t>and </a:t>
            </a:r>
          </a:p>
          <a:p>
            <a:pPr marL="914400" lvl="0" indent="457200" rtl="0">
              <a:lnSpc>
                <a:spcPct val="115000"/>
              </a:lnSpc>
              <a:spcBef>
                <a:spcPts val="0"/>
              </a:spcBef>
              <a:buNone/>
            </a:pPr>
            <a:r>
              <a:rPr lang="es" sz="2400" b="1">
                <a:solidFill>
                  <a:srgbClr val="17B723"/>
                </a:solidFill>
                <a:highlight>
                  <a:srgbClr val="FFFFFF"/>
                </a:highlight>
                <a:latin typeface="Oswald"/>
                <a:ea typeface="Oswald"/>
                <a:cs typeface="Oswald"/>
                <a:sym typeface="Oswald"/>
              </a:rPr>
              <a:t>GROWING </a:t>
            </a:r>
            <a:r>
              <a:rPr lang="es" sz="2400" b="1">
                <a:solidFill>
                  <a:srgbClr val="FF00FF"/>
                </a:solidFill>
                <a:highlight>
                  <a:srgbClr val="FFFFFF"/>
                </a:highlight>
                <a:latin typeface="Oswald"/>
                <a:ea typeface="Oswald"/>
                <a:cs typeface="Oswald"/>
                <a:sym typeface="Oswald"/>
              </a:rPr>
              <a:t> </a:t>
            </a:r>
          </a:p>
          <a:p>
            <a:pPr marL="1828800" lvl="0" indent="387350" rtl="0">
              <a:lnSpc>
                <a:spcPct val="115000"/>
              </a:lnSpc>
              <a:spcBef>
                <a:spcPts val="0"/>
              </a:spcBef>
              <a:buClr>
                <a:schemeClr val="dk1"/>
              </a:buClr>
              <a:buSzPct val="61111"/>
              <a:buFont typeface="Arial"/>
              <a:buNone/>
            </a:pPr>
            <a:r>
              <a:rPr lang="es" sz="1800">
                <a:solidFill>
                  <a:srgbClr val="434343"/>
                </a:solidFill>
                <a:highlight>
                  <a:srgbClr val="FFFFFF"/>
                </a:highlight>
                <a:latin typeface="Oswald"/>
                <a:ea typeface="Oswald"/>
                <a:cs typeface="Oswald"/>
                <a:sym typeface="Oswald"/>
              </a:rPr>
              <a:t>the social community of the institution for which he works</a:t>
            </a:r>
          </a:p>
          <a:p>
            <a:pPr lvl="0">
              <a:spcBef>
                <a:spcPts val="0"/>
              </a:spcBef>
              <a:buNone/>
            </a:pPr>
            <a:endParaRPr sz="1800">
              <a:latin typeface="Oswald"/>
              <a:ea typeface="Oswald"/>
              <a:cs typeface="Oswald"/>
              <a:sym typeface="Oswald"/>
            </a:endParaRPr>
          </a:p>
        </p:txBody>
      </p:sp>
      <p:pic>
        <p:nvPicPr>
          <p:cNvPr id="370" name="Shape 370" descr="social-media-2489595_960_720.jpg"/>
          <p:cNvPicPr preferRelativeResize="0"/>
          <p:nvPr/>
        </p:nvPicPr>
        <p:blipFill rotWithShape="1">
          <a:blip r:embed="rId3">
            <a:alphaModFix/>
          </a:blip>
          <a:srcRect l="25667" t="12225" b="4890"/>
          <a:stretch/>
        </p:blipFill>
        <p:spPr>
          <a:xfrm>
            <a:off x="4724225" y="384150"/>
            <a:ext cx="5213174" cy="3857626"/>
          </a:xfrm>
          <a:prstGeom prst="rect">
            <a:avLst/>
          </a:prstGeom>
          <a:noFill/>
          <a:ln>
            <a:noFill/>
          </a:ln>
        </p:spPr>
      </p:pic>
      <p:pic>
        <p:nvPicPr>
          <p:cNvPr id="371" name="Shape 371" descr="MUÑECO_01.png"/>
          <p:cNvPicPr preferRelativeResize="0"/>
          <p:nvPr/>
        </p:nvPicPr>
        <p:blipFill>
          <a:blip r:embed="rId4">
            <a:alphaModFix/>
          </a:blip>
          <a:stretch>
            <a:fillRect/>
          </a:stretch>
        </p:blipFill>
        <p:spPr>
          <a:xfrm>
            <a:off x="171925" y="951338"/>
            <a:ext cx="1219300" cy="1226650"/>
          </a:xfrm>
          <a:prstGeom prst="rect">
            <a:avLst/>
          </a:prstGeom>
          <a:noFill/>
          <a:ln>
            <a:noFill/>
          </a:ln>
        </p:spPr>
      </p:pic>
      <p:sp>
        <p:nvSpPr>
          <p:cNvPr id="372" name="Shape 372"/>
          <p:cNvSpPr txBox="1">
            <a:spLocks noGrp="1"/>
          </p:cNvSpPr>
          <p:nvPr>
            <p:ph type="title"/>
          </p:nvPr>
        </p:nvSpPr>
        <p:spPr>
          <a:xfrm>
            <a:off x="171925"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
        <p:nvSpPr>
          <p:cNvPr id="378" name="Shape 378"/>
          <p:cNvSpPr txBox="1">
            <a:spLocks noGrp="1"/>
          </p:cNvSpPr>
          <p:nvPr>
            <p:ph type="body" idx="1"/>
          </p:nvPr>
        </p:nvSpPr>
        <p:spPr>
          <a:xfrm>
            <a:off x="1565425" y="789125"/>
            <a:ext cx="5546400" cy="2439600"/>
          </a:xfrm>
          <a:prstGeom prst="rect">
            <a:avLst/>
          </a:prstGeom>
        </p:spPr>
        <p:txBody>
          <a:bodyPr wrap="square" lIns="91425" tIns="91425" rIns="91425" bIns="91425" anchor="t" anchorCtr="0">
            <a:noAutofit/>
          </a:bodyPr>
          <a:lstStyle/>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Find out</a:t>
            </a:r>
            <a:r>
              <a:rPr lang="es">
                <a:solidFill>
                  <a:srgbClr val="434343"/>
                </a:solidFill>
                <a:highlight>
                  <a:srgbClr val="FFFFFF"/>
                </a:highlight>
                <a:latin typeface="Oswald"/>
                <a:ea typeface="Oswald"/>
                <a:cs typeface="Oswald"/>
                <a:sym typeface="Oswald"/>
              </a:rPr>
              <a:t> what people are saying about your educational center (analytics tools). </a:t>
            </a:r>
          </a:p>
          <a:p>
            <a:pPr marL="457200" marR="25400" lvl="0" indent="-342900" algn="just"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Communicate to the institution</a:t>
            </a:r>
            <a:r>
              <a:rPr lang="es">
                <a:solidFill>
                  <a:schemeClr val="accent2"/>
                </a:solidFill>
                <a:highlight>
                  <a:srgbClr val="FFFFFF"/>
                </a:highlight>
                <a:latin typeface="Oswald"/>
                <a:ea typeface="Oswald"/>
                <a:cs typeface="Oswald"/>
                <a:sym typeface="Oswald"/>
              </a:rPr>
              <a:t> the data that has been compiled from the "listening" of the network.</a:t>
            </a:r>
          </a:p>
          <a:p>
            <a:pPr marL="457200" marR="25400" lvl="0" indent="-342900" algn="just" rtl="0">
              <a:lnSpc>
                <a:spcPct val="100000"/>
              </a:lnSpc>
              <a:spcBef>
                <a:spcPts val="0"/>
              </a:spcBef>
              <a:spcAft>
                <a:spcPts val="0"/>
              </a:spcAft>
              <a:buClr>
                <a:schemeClr val="accent2"/>
              </a:buClr>
              <a:buSzPct val="100000"/>
              <a:buFont typeface="Oswald"/>
              <a:buChar char="➔"/>
            </a:pPr>
            <a:r>
              <a:rPr lang="es">
                <a:solidFill>
                  <a:srgbClr val="3D85C6"/>
                </a:solidFill>
                <a:latin typeface="Oswald"/>
                <a:ea typeface="Oswald"/>
                <a:cs typeface="Oswald"/>
                <a:sym typeface="Oswald"/>
              </a:rPr>
              <a:t>Get ahead</a:t>
            </a:r>
            <a:r>
              <a:rPr lang="es">
                <a:solidFill>
                  <a:srgbClr val="FF00FF"/>
                </a:solidFill>
                <a:latin typeface="Oswald"/>
                <a:ea typeface="Oswald"/>
                <a:cs typeface="Oswald"/>
                <a:sym typeface="Oswald"/>
              </a:rPr>
              <a:t> </a:t>
            </a:r>
            <a:r>
              <a:rPr lang="es">
                <a:solidFill>
                  <a:srgbClr val="434343"/>
                </a:solidFill>
                <a:latin typeface="Oswald"/>
                <a:ea typeface="Oswald"/>
                <a:cs typeface="Oswald"/>
                <a:sym typeface="Oswald"/>
              </a:rPr>
              <a:t>of information demands of the </a:t>
            </a:r>
            <a:r>
              <a:rPr lang="es">
                <a:solidFill>
                  <a:srgbClr val="434343"/>
                </a:solidFill>
                <a:highlight>
                  <a:srgbClr val="FFFFFF"/>
                </a:highlight>
                <a:latin typeface="Oswald"/>
                <a:ea typeface="Oswald"/>
                <a:cs typeface="Oswald"/>
                <a:sym typeface="Oswald"/>
              </a:rPr>
              <a:t>educational community and offering such information</a:t>
            </a:r>
          </a:p>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Be attentive to</a:t>
            </a:r>
            <a:r>
              <a:rPr lang="es">
                <a:solidFill>
                  <a:srgbClr val="FF00FF"/>
                </a:solidFill>
                <a:highlight>
                  <a:srgbClr val="FFFFFF"/>
                </a:highlight>
                <a:latin typeface="Oswald"/>
                <a:ea typeface="Oswald"/>
                <a:cs typeface="Oswald"/>
                <a:sym typeface="Oswald"/>
              </a:rPr>
              <a:t> </a:t>
            </a:r>
            <a:r>
              <a:rPr lang="es">
                <a:solidFill>
                  <a:srgbClr val="434343"/>
                </a:solidFill>
                <a:highlight>
                  <a:srgbClr val="FFFFFF"/>
                </a:highlight>
                <a:latin typeface="Oswald"/>
                <a:ea typeface="Oswald"/>
                <a:cs typeface="Oswald"/>
                <a:sym typeface="Oswald"/>
              </a:rPr>
              <a:t>the creation of </a:t>
            </a:r>
            <a:r>
              <a:rPr lang="es">
                <a:solidFill>
                  <a:srgbClr val="3D85C6"/>
                </a:solidFill>
                <a:highlight>
                  <a:srgbClr val="FFFFFF"/>
                </a:highlight>
                <a:latin typeface="Oswald"/>
                <a:ea typeface="Oswald"/>
                <a:cs typeface="Oswald"/>
                <a:sym typeface="Oswald"/>
              </a:rPr>
              <a:t>opportunities </a:t>
            </a:r>
            <a:r>
              <a:rPr lang="es">
                <a:solidFill>
                  <a:srgbClr val="434343"/>
                </a:solidFill>
                <a:highlight>
                  <a:srgbClr val="FFFFFF"/>
                </a:highlight>
                <a:latin typeface="Oswald"/>
                <a:ea typeface="Oswald"/>
                <a:cs typeface="Oswald"/>
                <a:sym typeface="Oswald"/>
              </a:rPr>
              <a:t>for the center abroad</a:t>
            </a:r>
          </a:p>
        </p:txBody>
      </p:sp>
      <p:pic>
        <p:nvPicPr>
          <p:cNvPr id="379" name="Shape 379" descr="logo.png"/>
          <p:cNvPicPr preferRelativeResize="0"/>
          <p:nvPr/>
        </p:nvPicPr>
        <p:blipFill>
          <a:blip r:embed="rId3">
            <a:alphaModFix/>
          </a:blip>
          <a:stretch>
            <a:fillRect/>
          </a:stretch>
        </p:blipFill>
        <p:spPr>
          <a:xfrm>
            <a:off x="6985613" y="1142437"/>
            <a:ext cx="1952576" cy="810325"/>
          </a:xfrm>
          <a:prstGeom prst="rect">
            <a:avLst/>
          </a:prstGeom>
          <a:noFill/>
          <a:ln>
            <a:noFill/>
          </a:ln>
        </p:spPr>
      </p:pic>
      <p:pic>
        <p:nvPicPr>
          <p:cNvPr id="380" name="Shape 380" descr="488757-brand-24-premium-infographic-report.jpg"/>
          <p:cNvPicPr preferRelativeResize="0"/>
          <p:nvPr/>
        </p:nvPicPr>
        <p:blipFill rotWithShape="1">
          <a:blip r:embed="rId4">
            <a:alphaModFix/>
          </a:blip>
          <a:srcRect t="8508" b="8234"/>
          <a:stretch/>
        </p:blipFill>
        <p:spPr>
          <a:xfrm>
            <a:off x="680902" y="3842336"/>
            <a:ext cx="7588946" cy="3560450"/>
          </a:xfrm>
          <a:prstGeom prst="rect">
            <a:avLst/>
          </a:prstGeom>
          <a:noFill/>
          <a:ln>
            <a:noFill/>
          </a:ln>
        </p:spPr>
      </p:pic>
      <p:pic>
        <p:nvPicPr>
          <p:cNvPr id="381" name="Shape 381" descr="BuzzBundle.png"/>
          <p:cNvPicPr preferRelativeResize="0"/>
          <p:nvPr/>
        </p:nvPicPr>
        <p:blipFill>
          <a:blip r:embed="rId5">
            <a:alphaModFix/>
          </a:blip>
          <a:stretch>
            <a:fillRect/>
          </a:stretch>
        </p:blipFill>
        <p:spPr>
          <a:xfrm>
            <a:off x="7111812" y="2036375"/>
            <a:ext cx="1700200" cy="437525"/>
          </a:xfrm>
          <a:prstGeom prst="rect">
            <a:avLst/>
          </a:prstGeom>
          <a:noFill/>
          <a:ln>
            <a:noFill/>
          </a:ln>
        </p:spPr>
      </p:pic>
      <p:pic>
        <p:nvPicPr>
          <p:cNvPr id="382" name="Shape 382" descr="MUÑECO_01.png"/>
          <p:cNvPicPr preferRelativeResize="0"/>
          <p:nvPr/>
        </p:nvPicPr>
        <p:blipFill>
          <a:blip r:embed="rId6">
            <a:alphaModFix/>
          </a:blip>
          <a:stretch>
            <a:fillRect/>
          </a:stretch>
        </p:blipFill>
        <p:spPr>
          <a:xfrm>
            <a:off x="171925" y="1142428"/>
            <a:ext cx="1527350" cy="1536550"/>
          </a:xfrm>
          <a:prstGeom prst="rect">
            <a:avLst/>
          </a:prstGeom>
          <a:noFill/>
          <a:ln>
            <a:noFill/>
          </a:ln>
        </p:spPr>
      </p:pic>
      <p:sp>
        <p:nvSpPr>
          <p:cNvPr id="383" name="Shape 383"/>
          <p:cNvSpPr/>
          <p:nvPr/>
        </p:nvSpPr>
        <p:spPr>
          <a:xfrm flipH="1">
            <a:off x="6167400" y="0"/>
            <a:ext cx="2976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r>
              <a:rPr lang="es" sz="3000">
                <a:solidFill>
                  <a:srgbClr val="D9D9D9"/>
                </a:solidFill>
                <a:latin typeface="Oswald"/>
                <a:ea typeface="Oswald"/>
                <a:cs typeface="Oswald"/>
                <a:sym typeface="Oswald"/>
              </a:rPr>
              <a:t>LISTEN &amp; MONITOR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517150" y="885625"/>
            <a:ext cx="8092500" cy="1244100"/>
          </a:xfrm>
          <a:prstGeom prst="rect">
            <a:avLst/>
          </a:prstGeom>
        </p:spPr>
        <p:txBody>
          <a:bodyPr wrap="square" lIns="91425" tIns="91425" rIns="91425" bIns="91425" anchor="t" anchorCtr="0">
            <a:noAutofit/>
          </a:bodyPr>
          <a:lstStyle/>
          <a:p>
            <a:pPr marL="457200" marR="25400" lvl="0" indent="-342900" algn="just" rtl="0">
              <a:lnSpc>
                <a:spcPct val="100000"/>
              </a:lnSpc>
              <a:spcBef>
                <a:spcPts val="0"/>
              </a:spcBef>
              <a:spcAft>
                <a:spcPts val="0"/>
              </a:spcAft>
              <a:buClr>
                <a:srgbClr val="434343"/>
              </a:buClr>
              <a:buSzPct val="100000"/>
              <a:buFont typeface="Oswald"/>
              <a:buChar char="➔"/>
            </a:pPr>
            <a:r>
              <a:rPr lang="es">
                <a:solidFill>
                  <a:srgbClr val="434343"/>
                </a:solidFill>
                <a:highlight>
                  <a:srgbClr val="FFFFFF"/>
                </a:highlight>
                <a:latin typeface="Oswald"/>
                <a:ea typeface="Oswald"/>
                <a:cs typeface="Oswald"/>
                <a:sym typeface="Oswald"/>
              </a:rPr>
              <a:t>Help to </a:t>
            </a:r>
            <a:r>
              <a:rPr lang="es">
                <a:solidFill>
                  <a:srgbClr val="3D85C6"/>
                </a:solidFill>
                <a:highlight>
                  <a:srgbClr val="FFFFFF"/>
                </a:highlight>
                <a:latin typeface="Oswald"/>
                <a:ea typeface="Oswald"/>
                <a:cs typeface="Oswald"/>
                <a:sym typeface="Oswald"/>
              </a:rPr>
              <a:t>create </a:t>
            </a:r>
            <a:r>
              <a:rPr lang="es">
                <a:solidFill>
                  <a:srgbClr val="434343"/>
                </a:solidFill>
                <a:highlight>
                  <a:srgbClr val="FFFFFF"/>
                </a:highlight>
                <a:latin typeface="Oswald"/>
                <a:ea typeface="Oswald"/>
                <a:cs typeface="Oswald"/>
                <a:sym typeface="Oswald"/>
              </a:rPr>
              <a:t>and </a:t>
            </a:r>
            <a:r>
              <a:rPr lang="es">
                <a:solidFill>
                  <a:srgbClr val="3D85C6"/>
                </a:solidFill>
                <a:highlight>
                  <a:srgbClr val="FFFFFF"/>
                </a:highlight>
                <a:latin typeface="Oswald"/>
                <a:ea typeface="Oswald"/>
                <a:cs typeface="Oswald"/>
                <a:sym typeface="Oswald"/>
              </a:rPr>
              <a:t>manage </a:t>
            </a:r>
            <a:r>
              <a:rPr lang="es">
                <a:solidFill>
                  <a:srgbClr val="434343"/>
                </a:solidFill>
                <a:highlight>
                  <a:srgbClr val="FFFFFF"/>
                </a:highlight>
                <a:latin typeface="Oswald"/>
                <a:ea typeface="Oswald"/>
                <a:cs typeface="Oswald"/>
                <a:sym typeface="Oswald"/>
              </a:rPr>
              <a:t>an institution’s online communities.</a:t>
            </a:r>
          </a:p>
          <a:p>
            <a:pPr marL="457200" marR="25400" lvl="0" indent="-342900"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Select</a:t>
            </a:r>
            <a:r>
              <a:rPr lang="es">
                <a:solidFill>
                  <a:schemeClr val="accent2"/>
                </a:solidFill>
                <a:highlight>
                  <a:srgbClr val="FFFFFF"/>
                </a:highlight>
                <a:latin typeface="Oswald"/>
                <a:ea typeface="Oswald"/>
                <a:cs typeface="Oswald"/>
                <a:sym typeface="Oswald"/>
              </a:rPr>
              <a:t>, </a:t>
            </a:r>
            <a:r>
              <a:rPr lang="es">
                <a:solidFill>
                  <a:srgbClr val="3D85C6"/>
                </a:solidFill>
                <a:highlight>
                  <a:srgbClr val="FFFFFF"/>
                </a:highlight>
                <a:latin typeface="Oswald"/>
                <a:ea typeface="Oswald"/>
                <a:cs typeface="Oswald"/>
                <a:sym typeface="Oswald"/>
              </a:rPr>
              <a:t>filter </a:t>
            </a:r>
            <a:r>
              <a:rPr lang="es">
                <a:solidFill>
                  <a:schemeClr val="accent2"/>
                </a:solidFill>
                <a:highlight>
                  <a:srgbClr val="FFFFFF"/>
                </a:highlight>
                <a:latin typeface="Oswald"/>
                <a:ea typeface="Oswald"/>
                <a:cs typeface="Oswald"/>
                <a:sym typeface="Oswald"/>
              </a:rPr>
              <a:t>and </a:t>
            </a:r>
            <a:r>
              <a:rPr lang="es">
                <a:solidFill>
                  <a:srgbClr val="3D85C6"/>
                </a:solidFill>
                <a:highlight>
                  <a:srgbClr val="FFFFFF"/>
                </a:highlight>
                <a:latin typeface="Oswald"/>
                <a:ea typeface="Oswald"/>
                <a:cs typeface="Oswald"/>
                <a:sym typeface="Oswald"/>
              </a:rPr>
              <a:t>give value</a:t>
            </a:r>
            <a:r>
              <a:rPr lang="es">
                <a:solidFill>
                  <a:schemeClr val="accent2"/>
                </a:solidFill>
                <a:highlight>
                  <a:srgbClr val="FFFFFF"/>
                </a:highlight>
                <a:latin typeface="Oswald"/>
                <a:ea typeface="Oswald"/>
                <a:cs typeface="Oswald"/>
                <a:sym typeface="Oswald"/>
              </a:rPr>
              <a:t> to information to be spread (curent curator).</a:t>
            </a:r>
          </a:p>
          <a:p>
            <a:pPr marL="457200" marR="25400" lvl="0" indent="-342900" rtl="0">
              <a:spcBef>
                <a:spcPts val="0"/>
              </a:spcBef>
              <a:spcAft>
                <a:spcPts val="0"/>
              </a:spcAft>
              <a:buClr>
                <a:srgbClr val="434343"/>
              </a:buClr>
              <a:buSzPct val="100000"/>
              <a:buFont typeface="Oswald"/>
              <a:buChar char="➔"/>
            </a:pPr>
            <a:r>
              <a:rPr lang="es">
                <a:solidFill>
                  <a:srgbClr val="3D85C6"/>
                </a:solidFill>
                <a:highlight>
                  <a:srgbClr val="FFFFFF"/>
                </a:highlight>
                <a:latin typeface="Oswald"/>
                <a:ea typeface="Oswald"/>
                <a:cs typeface="Oswald"/>
                <a:sym typeface="Oswald"/>
              </a:rPr>
              <a:t>Creating </a:t>
            </a:r>
            <a:r>
              <a:rPr lang="es">
                <a:solidFill>
                  <a:schemeClr val="accent2"/>
                </a:solidFill>
                <a:highlight>
                  <a:srgbClr val="FFFFFF"/>
                </a:highlight>
                <a:latin typeface="Oswald"/>
                <a:ea typeface="Oswald"/>
                <a:cs typeface="Oswald"/>
                <a:sym typeface="Oswald"/>
              </a:rPr>
              <a:t>attractive and quality content (Social Media, landing page, blogs, images…).</a:t>
            </a:r>
          </a:p>
          <a:p>
            <a:pPr marL="457200" marR="25400" lvl="0" indent="-342900" rtl="0">
              <a:spcBef>
                <a:spcPts val="0"/>
              </a:spcBef>
              <a:spcAft>
                <a:spcPts val="0"/>
              </a:spcAft>
              <a:buClr>
                <a:schemeClr val="accent2"/>
              </a:buClr>
              <a:buSzPct val="100000"/>
              <a:buFont typeface="Oswald"/>
              <a:buChar char="➔"/>
            </a:pPr>
            <a:r>
              <a:rPr lang="es">
                <a:solidFill>
                  <a:srgbClr val="3D85C6"/>
                </a:solidFill>
                <a:highlight>
                  <a:srgbClr val="FFFFFF"/>
                </a:highlight>
                <a:latin typeface="Oswald"/>
                <a:ea typeface="Oswald"/>
                <a:cs typeface="Oswald"/>
                <a:sym typeface="Oswald"/>
              </a:rPr>
              <a:t>Establish relationships</a:t>
            </a:r>
            <a:r>
              <a:rPr lang="es">
                <a:solidFill>
                  <a:schemeClr val="accent2"/>
                </a:solidFill>
                <a:highlight>
                  <a:srgbClr val="FFFFFF"/>
                </a:highlight>
                <a:latin typeface="Oswald"/>
                <a:ea typeface="Oswald"/>
                <a:cs typeface="Oswald"/>
                <a:sym typeface="Oswald"/>
              </a:rPr>
              <a:t> and communications with different groups </a:t>
            </a:r>
            <a:r>
              <a:rPr lang="es">
                <a:solidFill>
                  <a:srgbClr val="3D85C6"/>
                </a:solidFill>
                <a:highlight>
                  <a:srgbClr val="FFFFFF"/>
                </a:highlight>
                <a:latin typeface="Oswald"/>
                <a:ea typeface="Oswald"/>
                <a:cs typeface="Oswald"/>
                <a:sym typeface="Oswald"/>
              </a:rPr>
              <a:t>within the institution</a:t>
            </a:r>
            <a:r>
              <a:rPr lang="es">
                <a:solidFill>
                  <a:schemeClr val="accent2"/>
                </a:solidFill>
                <a:highlight>
                  <a:srgbClr val="FFFFFF"/>
                </a:highlight>
                <a:latin typeface="Oswald"/>
                <a:ea typeface="Oswald"/>
                <a:cs typeface="Oswald"/>
                <a:sym typeface="Oswald"/>
              </a:rPr>
              <a:t>.</a:t>
            </a:r>
          </a:p>
        </p:txBody>
      </p:sp>
      <p:sp>
        <p:nvSpPr>
          <p:cNvPr id="389" name="Shape 389"/>
          <p:cNvSpPr/>
          <p:nvPr/>
        </p:nvSpPr>
        <p:spPr>
          <a:xfrm flipH="1">
            <a:off x="6317872" y="0"/>
            <a:ext cx="28287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CURATE &amp; CREATE</a:t>
            </a:r>
          </a:p>
        </p:txBody>
      </p:sp>
      <p:pic>
        <p:nvPicPr>
          <p:cNvPr id="390" name="Shape 390" descr="mexico.png"/>
          <p:cNvPicPr preferRelativeResize="0"/>
          <p:nvPr/>
        </p:nvPicPr>
        <p:blipFill>
          <a:blip r:embed="rId3">
            <a:alphaModFix/>
          </a:blip>
          <a:stretch>
            <a:fillRect/>
          </a:stretch>
        </p:blipFill>
        <p:spPr>
          <a:xfrm rot="-671983">
            <a:off x="936051" y="3137235"/>
            <a:ext cx="1983089" cy="1542780"/>
          </a:xfrm>
          <a:prstGeom prst="rect">
            <a:avLst/>
          </a:prstGeom>
          <a:noFill/>
          <a:ln>
            <a:noFill/>
          </a:ln>
        </p:spPr>
      </p:pic>
      <p:pic>
        <p:nvPicPr>
          <p:cNvPr id="391" name="Shape 391" descr="Googe__Community.png"/>
          <p:cNvPicPr preferRelativeResize="0"/>
          <p:nvPr/>
        </p:nvPicPr>
        <p:blipFill>
          <a:blip r:embed="rId4">
            <a:alphaModFix/>
          </a:blip>
          <a:stretch>
            <a:fillRect/>
          </a:stretch>
        </p:blipFill>
        <p:spPr>
          <a:xfrm rot="10800000" flipH="1">
            <a:off x="6211026" y="2448700"/>
            <a:ext cx="2621274" cy="1021275"/>
          </a:xfrm>
          <a:prstGeom prst="rect">
            <a:avLst/>
          </a:prstGeom>
          <a:noFill/>
          <a:ln>
            <a:noFill/>
          </a:ln>
        </p:spPr>
      </p:pic>
      <p:pic>
        <p:nvPicPr>
          <p:cNvPr id="392" name="Shape 392" descr="social-media-2314696_960_720.jpg"/>
          <p:cNvPicPr preferRelativeResize="0"/>
          <p:nvPr/>
        </p:nvPicPr>
        <p:blipFill>
          <a:blip r:embed="rId5">
            <a:alphaModFix/>
          </a:blip>
          <a:stretch>
            <a:fillRect/>
          </a:stretch>
        </p:blipFill>
        <p:spPr>
          <a:xfrm>
            <a:off x="5501766" y="3469975"/>
            <a:ext cx="1632211" cy="1597243"/>
          </a:xfrm>
          <a:prstGeom prst="rect">
            <a:avLst/>
          </a:prstGeom>
          <a:noFill/>
          <a:ln>
            <a:noFill/>
          </a:ln>
        </p:spPr>
      </p:pic>
      <p:pic>
        <p:nvPicPr>
          <p:cNvPr id="393" name="Shape 393" descr="Screenshot_20170921-203644.png"/>
          <p:cNvPicPr preferRelativeResize="0"/>
          <p:nvPr/>
        </p:nvPicPr>
        <p:blipFill rotWithShape="1">
          <a:blip r:embed="rId6">
            <a:alphaModFix/>
          </a:blip>
          <a:srcRect t="12224" b="16034"/>
          <a:stretch/>
        </p:blipFill>
        <p:spPr>
          <a:xfrm rot="900002">
            <a:off x="3149066" y="2852149"/>
            <a:ext cx="1656723" cy="2112953"/>
          </a:xfrm>
          <a:prstGeom prst="rect">
            <a:avLst/>
          </a:prstGeom>
          <a:noFill/>
          <a:ln>
            <a:noFill/>
          </a:ln>
        </p:spPr>
      </p:pic>
      <p:sp>
        <p:nvSpPr>
          <p:cNvPr id="394" name="Shape 394"/>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Shape 399" descr="one-against-all-1744093_960_720.jpg"/>
          <p:cNvPicPr preferRelativeResize="0"/>
          <p:nvPr/>
        </p:nvPicPr>
        <p:blipFill rotWithShape="1">
          <a:blip r:embed="rId3">
            <a:alphaModFix/>
          </a:blip>
          <a:srcRect t="8349"/>
          <a:stretch/>
        </p:blipFill>
        <p:spPr>
          <a:xfrm>
            <a:off x="0" y="2248150"/>
            <a:ext cx="9200700" cy="3858500"/>
          </a:xfrm>
          <a:prstGeom prst="rect">
            <a:avLst/>
          </a:prstGeom>
          <a:noFill/>
          <a:ln>
            <a:noFill/>
          </a:ln>
        </p:spPr>
      </p:pic>
      <p:sp>
        <p:nvSpPr>
          <p:cNvPr id="400" name="Shape 400"/>
          <p:cNvSpPr txBox="1">
            <a:spLocks noGrp="1"/>
          </p:cNvSpPr>
          <p:nvPr>
            <p:ph type="body" idx="1"/>
          </p:nvPr>
        </p:nvSpPr>
        <p:spPr>
          <a:xfrm>
            <a:off x="579075" y="836025"/>
            <a:ext cx="7960800" cy="1253700"/>
          </a:xfrm>
          <a:prstGeom prst="rect">
            <a:avLst/>
          </a:prstGeom>
        </p:spPr>
        <p:txBody>
          <a:bodyPr wrap="square" lIns="91425" tIns="91425" rIns="91425" bIns="91425" anchor="t" anchorCtr="0">
            <a:noAutofit/>
          </a:bodyPr>
          <a:lstStyle/>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Engage </a:t>
            </a:r>
            <a:r>
              <a:rPr lang="es" sz="2400">
                <a:solidFill>
                  <a:srgbClr val="434343"/>
                </a:solidFill>
                <a:highlight>
                  <a:srgbClr val="FFFFFF"/>
                </a:highlight>
                <a:latin typeface="Oswald"/>
                <a:ea typeface="Oswald"/>
                <a:cs typeface="Oswald"/>
                <a:sym typeface="Oswald"/>
              </a:rPr>
              <a:t>with customers and fans: Constant publication.</a:t>
            </a:r>
          </a:p>
          <a:p>
            <a:pPr marL="457200" marR="25400" lvl="0" indent="-381000" rtl="0">
              <a:spcBef>
                <a:spcPts val="0"/>
              </a:spcBef>
              <a:spcAft>
                <a:spcPts val="0"/>
              </a:spcAft>
              <a:buClr>
                <a:schemeClr val="accent2"/>
              </a:buClr>
              <a:buSzPct val="100000"/>
              <a:buFont typeface="Oswald"/>
              <a:buChar char="➔"/>
            </a:pPr>
            <a:r>
              <a:rPr lang="es" sz="2400">
                <a:solidFill>
                  <a:srgbClr val="434343"/>
                </a:solidFill>
                <a:highlight>
                  <a:srgbClr val="FFFFFF"/>
                </a:highlight>
                <a:latin typeface="Oswald"/>
                <a:ea typeface="Oswald"/>
                <a:cs typeface="Oswald"/>
                <a:sym typeface="Oswald"/>
              </a:rPr>
              <a:t>Use Social Media and events to help </a:t>
            </a:r>
            <a:r>
              <a:rPr lang="es" sz="2400">
                <a:solidFill>
                  <a:srgbClr val="3D85C6"/>
                </a:solidFill>
                <a:highlight>
                  <a:srgbClr val="FFFFFF"/>
                </a:highlight>
                <a:latin typeface="Oswald"/>
                <a:ea typeface="Oswald"/>
                <a:cs typeface="Oswald"/>
                <a:sym typeface="Oswald"/>
              </a:rPr>
              <a:t>increase school loyalty</a:t>
            </a:r>
            <a:r>
              <a:rPr lang="es" sz="2400">
                <a:solidFill>
                  <a:srgbClr val="434343"/>
                </a:solidFill>
                <a:highlight>
                  <a:srgbClr val="FFFFFF"/>
                </a:highlight>
                <a:latin typeface="Oswald"/>
                <a:ea typeface="Oswald"/>
                <a:cs typeface="Oswald"/>
                <a:sym typeface="Oswald"/>
              </a:rPr>
              <a:t>.</a:t>
            </a:r>
          </a:p>
          <a:p>
            <a:pPr marL="457200" marR="25400" lvl="0" indent="-381000" rtl="0">
              <a:spcBef>
                <a:spcPts val="0"/>
              </a:spcBef>
              <a:spcAft>
                <a:spcPts val="0"/>
              </a:spcAft>
              <a:buClr>
                <a:schemeClr val="accent2"/>
              </a:buClr>
              <a:buSzPct val="100000"/>
              <a:buFont typeface="Oswald"/>
              <a:buChar char="➔"/>
            </a:pPr>
            <a:r>
              <a:rPr lang="es" sz="2400">
                <a:solidFill>
                  <a:srgbClr val="3D85C6"/>
                </a:solidFill>
                <a:highlight>
                  <a:srgbClr val="FFFFFF"/>
                </a:highlight>
                <a:latin typeface="Oswald"/>
                <a:ea typeface="Oswald"/>
                <a:cs typeface="Oswald"/>
                <a:sym typeface="Oswald"/>
              </a:rPr>
              <a:t>Empowering users to become school ambassadors</a:t>
            </a:r>
            <a:r>
              <a:rPr lang="es" sz="2400">
                <a:solidFill>
                  <a:schemeClr val="accent2"/>
                </a:solidFill>
                <a:highlight>
                  <a:srgbClr val="FFFFFF"/>
                </a:highlight>
                <a:latin typeface="Oswald"/>
                <a:ea typeface="Oswald"/>
                <a:cs typeface="Oswald"/>
                <a:sym typeface="Oswald"/>
              </a:rPr>
              <a:t>.</a:t>
            </a:r>
          </a:p>
        </p:txBody>
      </p:sp>
      <p:sp>
        <p:nvSpPr>
          <p:cNvPr id="401" name="Shape 401"/>
          <p:cNvSpPr/>
          <p:nvPr/>
        </p:nvSpPr>
        <p:spPr>
          <a:xfrm flipH="1">
            <a:off x="7676400" y="0"/>
            <a:ext cx="1467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ENGAGE</a:t>
            </a:r>
          </a:p>
        </p:txBody>
      </p:sp>
      <p:sp>
        <p:nvSpPr>
          <p:cNvPr id="402" name="Shape 402"/>
          <p:cNvSpPr txBox="1"/>
          <p:nvPr/>
        </p:nvSpPr>
        <p:spPr>
          <a:xfrm rot="-1050086">
            <a:off x="5630265" y="2634547"/>
            <a:ext cx="3263659" cy="2165492"/>
          </a:xfrm>
          <a:prstGeom prst="rect">
            <a:avLst/>
          </a:prstGeom>
          <a:noFill/>
          <a:ln>
            <a:noFill/>
          </a:ln>
        </p:spPr>
        <p:txBody>
          <a:bodyPr wrap="square" lIns="91425" tIns="91425" rIns="91425" bIns="91425" anchor="ctr" anchorCtr="0">
            <a:noAutofit/>
          </a:bodyPr>
          <a:lstStyle/>
          <a:p>
            <a:pPr marR="25400" lvl="0" rtl="0">
              <a:lnSpc>
                <a:spcPct val="115000"/>
              </a:lnSpc>
              <a:spcBef>
                <a:spcPts val="0"/>
              </a:spcBef>
              <a:buNone/>
            </a:pPr>
            <a:r>
              <a:rPr lang="es" sz="3000" dirty="0">
                <a:solidFill>
                  <a:srgbClr val="FF00FF"/>
                </a:solidFill>
                <a:highlight>
                  <a:srgbClr val="FFFFFF"/>
                </a:highlight>
                <a:latin typeface="Lobster"/>
                <a:ea typeface="Lobster"/>
                <a:cs typeface="Lobster"/>
                <a:sym typeface="Lobster"/>
              </a:rPr>
              <a:t>Be </a:t>
            </a:r>
            <a:r>
              <a:rPr lang="es" sz="3000" dirty="0" smtClean="0">
                <a:solidFill>
                  <a:srgbClr val="FF00FF"/>
                </a:solidFill>
                <a:highlight>
                  <a:srgbClr val="FFFFFF"/>
                </a:highlight>
                <a:latin typeface="Lobster"/>
                <a:ea typeface="Lobster"/>
                <a:cs typeface="Lobster"/>
                <a:sym typeface="Lobster"/>
              </a:rPr>
              <a:t>a part of client’s digital </a:t>
            </a:r>
            <a:r>
              <a:rPr lang="es" sz="3000" dirty="0">
                <a:solidFill>
                  <a:srgbClr val="FF00FF"/>
                </a:solidFill>
                <a:highlight>
                  <a:srgbClr val="FFFFFF"/>
                </a:highlight>
                <a:latin typeface="Lobster"/>
                <a:ea typeface="Lobster"/>
                <a:cs typeface="Lobster"/>
                <a:sym typeface="Lobster"/>
              </a:rPr>
              <a:t>life.</a:t>
            </a:r>
          </a:p>
        </p:txBody>
      </p:sp>
      <p:sp>
        <p:nvSpPr>
          <p:cNvPr id="403" name="Shape 403"/>
          <p:cNvSpPr txBox="1">
            <a:spLocks noGrp="1"/>
          </p:cNvSpPr>
          <p:nvPr>
            <p:ph type="title"/>
          </p:nvPr>
        </p:nvSpPr>
        <p:spPr>
          <a:xfrm>
            <a:off x="464100" y="64025"/>
            <a:ext cx="852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descr="communication-1015376_960_720.jpg"/>
          <p:cNvPicPr preferRelativeResize="0"/>
          <p:nvPr/>
        </p:nvPicPr>
        <p:blipFill>
          <a:blip r:embed="rId3">
            <a:alphaModFix/>
          </a:blip>
          <a:stretch>
            <a:fillRect/>
          </a:stretch>
        </p:blipFill>
        <p:spPr>
          <a:xfrm>
            <a:off x="846700" y="3165250"/>
            <a:ext cx="1864625" cy="1864625"/>
          </a:xfrm>
          <a:prstGeom prst="rect">
            <a:avLst/>
          </a:prstGeom>
          <a:noFill/>
          <a:ln>
            <a:noFill/>
          </a:ln>
        </p:spPr>
      </p:pic>
      <p:sp>
        <p:nvSpPr>
          <p:cNvPr id="409" name="Shape 409"/>
          <p:cNvSpPr txBox="1">
            <a:spLocks noGrp="1"/>
          </p:cNvSpPr>
          <p:nvPr>
            <p:ph type="body" idx="1"/>
          </p:nvPr>
        </p:nvSpPr>
        <p:spPr>
          <a:xfrm>
            <a:off x="579075" y="905925"/>
            <a:ext cx="6994200" cy="1620300"/>
          </a:xfrm>
          <a:prstGeom prst="rect">
            <a:avLst/>
          </a:prstGeom>
        </p:spPr>
        <p:txBody>
          <a:bodyPr wrap="square" lIns="91425" tIns="91425" rIns="91425" bIns="91425" anchor="t" anchorCtr="0">
            <a:noAutofit/>
          </a:bodyPr>
          <a:lstStyle/>
          <a:p>
            <a:pPr marL="457200" marR="25400" lvl="0" indent="-381000" rtl="0">
              <a:spcBef>
                <a:spcPts val="0"/>
              </a:spcBef>
              <a:spcAft>
                <a:spcPts val="0"/>
              </a:spcAft>
              <a:buClr>
                <a:schemeClr val="accent2"/>
              </a:buClr>
              <a:buSzPct val="100000"/>
              <a:buFont typeface="Oswald"/>
              <a:buChar char="➔"/>
            </a:pPr>
            <a:r>
              <a:rPr lang="es" sz="2400" dirty="0">
                <a:solidFill>
                  <a:srgbClr val="3D85C6"/>
                </a:solidFill>
                <a:highlight>
                  <a:srgbClr val="FFFFFF"/>
                </a:highlight>
                <a:latin typeface="Oswald"/>
                <a:ea typeface="Oswald"/>
                <a:cs typeface="Oswald"/>
                <a:sym typeface="Oswald"/>
              </a:rPr>
              <a:t>Manage </a:t>
            </a:r>
            <a:r>
              <a:rPr lang="es" sz="2400" dirty="0">
                <a:solidFill>
                  <a:schemeClr val="accent2"/>
                </a:solidFill>
                <a:highlight>
                  <a:srgbClr val="FFFFFF"/>
                </a:highlight>
                <a:latin typeface="Oswald"/>
                <a:ea typeface="Oswald"/>
                <a:cs typeface="Oswald"/>
                <a:sym typeface="Oswald"/>
              </a:rPr>
              <a:t>and </a:t>
            </a:r>
            <a:r>
              <a:rPr lang="es" sz="2400" dirty="0">
                <a:solidFill>
                  <a:srgbClr val="3D85C6"/>
                </a:solidFill>
                <a:highlight>
                  <a:srgbClr val="FFFFFF"/>
                </a:highlight>
                <a:latin typeface="Oswald"/>
                <a:ea typeface="Oswald"/>
                <a:cs typeface="Oswald"/>
                <a:sym typeface="Oswald"/>
              </a:rPr>
              <a:t>monitor </a:t>
            </a:r>
            <a:r>
              <a:rPr lang="es" sz="2400" dirty="0">
                <a:solidFill>
                  <a:srgbClr val="434343"/>
                </a:solidFill>
                <a:highlight>
                  <a:srgbClr val="FFFFFF"/>
                </a:highlight>
                <a:latin typeface="Oswald"/>
                <a:ea typeface="Oswald"/>
                <a:cs typeface="Oswald"/>
                <a:sym typeface="Oswald"/>
              </a:rPr>
              <a:t>institution’s comunications</a:t>
            </a:r>
          </a:p>
          <a:p>
            <a:pPr marL="457200" marR="25400" lvl="0" indent="-381000" rtl="0">
              <a:spcBef>
                <a:spcPts val="0"/>
              </a:spcBef>
              <a:spcAft>
                <a:spcPts val="0"/>
              </a:spcAft>
              <a:buClr>
                <a:schemeClr val="accent2"/>
              </a:buClr>
              <a:buSzPct val="100000"/>
              <a:buFont typeface="Oswald"/>
              <a:buChar char="➔"/>
            </a:pPr>
            <a:r>
              <a:rPr lang="es" sz="2400" dirty="0">
                <a:solidFill>
                  <a:srgbClr val="3D85C6"/>
                </a:solidFill>
                <a:highlight>
                  <a:srgbClr val="FFFFFF"/>
                </a:highlight>
                <a:latin typeface="Oswald"/>
                <a:ea typeface="Oswald"/>
                <a:cs typeface="Oswald"/>
                <a:sym typeface="Oswald"/>
              </a:rPr>
              <a:t>Actively talk and answer in all the plataforms </a:t>
            </a:r>
            <a:r>
              <a:rPr lang="es" sz="2400" dirty="0">
                <a:solidFill>
                  <a:srgbClr val="434343"/>
                </a:solidFill>
                <a:highlight>
                  <a:srgbClr val="FFFFFF"/>
                </a:highlight>
                <a:latin typeface="Oswald"/>
                <a:ea typeface="Oswald"/>
                <a:cs typeface="Oswald"/>
                <a:sym typeface="Oswald"/>
              </a:rPr>
              <a:t>to the community (Should be the</a:t>
            </a:r>
            <a:r>
              <a:rPr lang="es" sz="2400" dirty="0">
                <a:solidFill>
                  <a:srgbClr val="FF00FF"/>
                </a:solidFill>
                <a:highlight>
                  <a:srgbClr val="FFFFFF"/>
                </a:highlight>
                <a:latin typeface="Oswald"/>
                <a:ea typeface="Oswald"/>
                <a:cs typeface="Oswald"/>
                <a:sym typeface="Oswald"/>
              </a:rPr>
              <a:t> digital voice of the </a:t>
            </a:r>
            <a:r>
              <a:rPr lang="es" sz="2400" dirty="0" smtClean="0">
                <a:solidFill>
                  <a:srgbClr val="FF00FF"/>
                </a:solidFill>
                <a:highlight>
                  <a:srgbClr val="FFFFFF"/>
                </a:highlight>
                <a:latin typeface="Oswald"/>
                <a:ea typeface="Oswald"/>
                <a:cs typeface="Oswald"/>
                <a:sym typeface="Oswald"/>
              </a:rPr>
              <a:t>school</a:t>
            </a:r>
            <a:r>
              <a:rPr lang="es" sz="2400" dirty="0" smtClean="0">
                <a:solidFill>
                  <a:srgbClr val="434343"/>
                </a:solidFill>
                <a:highlight>
                  <a:srgbClr val="FFFFFF"/>
                </a:highlight>
                <a:latin typeface="Oswald"/>
                <a:ea typeface="Oswald"/>
                <a:cs typeface="Oswald"/>
                <a:sym typeface="Oswald"/>
              </a:rPr>
              <a:t>-</a:t>
            </a:r>
            <a:r>
              <a:rPr lang="es" sz="2400" dirty="0" smtClean="0">
                <a:solidFill>
                  <a:srgbClr val="FF00FF"/>
                </a:solidFill>
                <a:highlight>
                  <a:srgbClr val="FFFFFF"/>
                </a:highlight>
                <a:latin typeface="Oswald"/>
                <a:ea typeface="Oswald"/>
                <a:cs typeface="Oswald"/>
                <a:sym typeface="Oswald"/>
              </a:rPr>
              <a:t>¿authority</a:t>
            </a:r>
            <a:r>
              <a:rPr lang="es" sz="2400" dirty="0">
                <a:solidFill>
                  <a:srgbClr val="FF00FF"/>
                </a:solidFill>
                <a:highlight>
                  <a:srgbClr val="FFFFFF"/>
                </a:highlight>
                <a:latin typeface="Oswald"/>
                <a:ea typeface="Oswald"/>
                <a:cs typeface="Oswald"/>
                <a:sym typeface="Oswald"/>
              </a:rPr>
              <a:t>?</a:t>
            </a:r>
            <a:r>
              <a:rPr lang="es" sz="2400" dirty="0">
                <a:solidFill>
                  <a:srgbClr val="434343"/>
                </a:solidFill>
                <a:highlight>
                  <a:srgbClr val="FFFFFF"/>
                </a:highlight>
                <a:latin typeface="Oswald"/>
                <a:ea typeface="Oswald"/>
                <a:cs typeface="Oswald"/>
                <a:sym typeface="Oswald"/>
              </a:rPr>
              <a:t>).</a:t>
            </a:r>
          </a:p>
          <a:p>
            <a:pPr marL="457200" marR="25400" lvl="0" indent="-381000" rtl="0">
              <a:spcBef>
                <a:spcPts val="0"/>
              </a:spcBef>
              <a:spcAft>
                <a:spcPts val="0"/>
              </a:spcAft>
              <a:buClr>
                <a:schemeClr val="accent2"/>
              </a:buClr>
              <a:buSzPct val="100000"/>
              <a:buFont typeface="Oswald"/>
              <a:buChar char="➔"/>
            </a:pPr>
            <a:r>
              <a:rPr lang="es" sz="2400" dirty="0">
                <a:solidFill>
                  <a:srgbClr val="3D85C6"/>
                </a:solidFill>
                <a:highlight>
                  <a:srgbClr val="FFFFFF"/>
                </a:highlight>
                <a:latin typeface="Oswald"/>
                <a:ea typeface="Oswald"/>
                <a:cs typeface="Oswald"/>
                <a:sym typeface="Oswald"/>
              </a:rPr>
              <a:t>Participate</a:t>
            </a:r>
            <a:r>
              <a:rPr lang="es" sz="2400" dirty="0">
                <a:solidFill>
                  <a:srgbClr val="FF00FF"/>
                </a:solidFill>
                <a:highlight>
                  <a:srgbClr val="FFFFFF"/>
                </a:highlight>
                <a:latin typeface="Oswald"/>
                <a:ea typeface="Oswald"/>
                <a:cs typeface="Oswald"/>
                <a:sym typeface="Oswald"/>
              </a:rPr>
              <a:t> </a:t>
            </a:r>
            <a:r>
              <a:rPr lang="es" sz="2400" dirty="0">
                <a:solidFill>
                  <a:srgbClr val="434343"/>
                </a:solidFill>
                <a:highlight>
                  <a:srgbClr val="FFFFFF"/>
                </a:highlight>
                <a:latin typeface="Oswald"/>
                <a:ea typeface="Oswald"/>
                <a:cs typeface="Oswald"/>
                <a:sym typeface="Oswald"/>
              </a:rPr>
              <a:t>in Educational communities </a:t>
            </a:r>
          </a:p>
        </p:txBody>
      </p:sp>
      <p:pic>
        <p:nvPicPr>
          <p:cNvPr id="410" name="Shape 410" descr="hootsuite.png"/>
          <p:cNvPicPr preferRelativeResize="0"/>
          <p:nvPr/>
        </p:nvPicPr>
        <p:blipFill>
          <a:blip r:embed="rId4">
            <a:alphaModFix/>
          </a:blip>
          <a:stretch>
            <a:fillRect/>
          </a:stretch>
        </p:blipFill>
        <p:spPr>
          <a:xfrm>
            <a:off x="7314943" y="975618"/>
            <a:ext cx="1768975" cy="1550475"/>
          </a:xfrm>
          <a:prstGeom prst="rect">
            <a:avLst/>
          </a:prstGeom>
          <a:noFill/>
          <a:ln>
            <a:noFill/>
          </a:ln>
        </p:spPr>
      </p:pic>
      <p:sp>
        <p:nvSpPr>
          <p:cNvPr id="411" name="Shape 411"/>
          <p:cNvSpPr/>
          <p:nvPr/>
        </p:nvSpPr>
        <p:spPr>
          <a:xfrm flipH="1">
            <a:off x="7676400" y="0"/>
            <a:ext cx="1467600" cy="726900"/>
          </a:xfrm>
          <a:prstGeom prst="snip1Rect">
            <a:avLst>
              <a:gd name="adj" fmla="val 16667"/>
            </a:avLst>
          </a:prstGeom>
          <a:solidFill>
            <a:srgbClr val="0B5394"/>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s" sz="3000">
                <a:solidFill>
                  <a:srgbClr val="D9D9D9"/>
                </a:solidFill>
                <a:latin typeface="Oswald"/>
                <a:ea typeface="Oswald"/>
                <a:cs typeface="Oswald"/>
                <a:sym typeface="Oswald"/>
              </a:rPr>
              <a:t>CHAT</a:t>
            </a:r>
          </a:p>
        </p:txBody>
      </p:sp>
      <p:pic>
        <p:nvPicPr>
          <p:cNvPr id="412" name="Shape 412" descr="communication-1991853_960_720.png"/>
          <p:cNvPicPr preferRelativeResize="0"/>
          <p:nvPr/>
        </p:nvPicPr>
        <p:blipFill>
          <a:blip r:embed="rId5">
            <a:alphaModFix/>
          </a:blip>
          <a:stretch>
            <a:fillRect/>
          </a:stretch>
        </p:blipFill>
        <p:spPr>
          <a:xfrm>
            <a:off x="5036084" y="3382124"/>
            <a:ext cx="3374116" cy="1647751"/>
          </a:xfrm>
          <a:prstGeom prst="rect">
            <a:avLst/>
          </a:prstGeom>
          <a:noFill/>
          <a:ln>
            <a:noFill/>
          </a:ln>
        </p:spPr>
      </p:pic>
      <p:sp>
        <p:nvSpPr>
          <p:cNvPr id="413" name="Shape 413"/>
          <p:cNvSpPr txBox="1">
            <a:spLocks noGrp="1"/>
          </p:cNvSpPr>
          <p:nvPr>
            <p:ph type="title"/>
          </p:nvPr>
        </p:nvSpPr>
        <p:spPr>
          <a:xfrm>
            <a:off x="311700" y="64025"/>
            <a:ext cx="5670600" cy="572700"/>
          </a:xfrm>
          <a:prstGeom prst="rect">
            <a:avLst/>
          </a:prstGeom>
        </p:spPr>
        <p:txBody>
          <a:bodyPr wrap="square" lIns="91425" tIns="91425" rIns="91425" bIns="91425" anchor="t" anchorCtr="0">
            <a:noAutofit/>
          </a:bodyPr>
          <a:lstStyle/>
          <a:p>
            <a:pPr lvl="0" rtl="0">
              <a:spcBef>
                <a:spcPts val="0"/>
              </a:spcBef>
              <a:buNone/>
            </a:pPr>
            <a:r>
              <a:rPr lang="es" sz="3600">
                <a:latin typeface="Oswald"/>
                <a:ea typeface="Oswald"/>
                <a:cs typeface="Oswald"/>
                <a:sym typeface="Oswald"/>
              </a:rPr>
              <a:t>Community Manager role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Shape 418" descr="logo razul.png"/>
          <p:cNvPicPr preferRelativeResize="0"/>
          <p:nvPr/>
        </p:nvPicPr>
        <p:blipFill>
          <a:blip r:embed="rId3">
            <a:alphaModFix amt="23000"/>
          </a:blip>
          <a:stretch>
            <a:fillRect/>
          </a:stretch>
        </p:blipFill>
        <p:spPr>
          <a:xfrm>
            <a:off x="0" y="1159450"/>
            <a:ext cx="6667500" cy="3924300"/>
          </a:xfrm>
          <a:prstGeom prst="rect">
            <a:avLst/>
          </a:prstGeom>
          <a:noFill/>
          <a:ln>
            <a:noFill/>
          </a:ln>
        </p:spPr>
      </p:pic>
      <p:sp>
        <p:nvSpPr>
          <p:cNvPr id="419" name="Shape 419"/>
          <p:cNvSpPr txBox="1">
            <a:spLocks noGrp="1"/>
          </p:cNvSpPr>
          <p:nvPr>
            <p:ph type="title"/>
          </p:nvPr>
        </p:nvSpPr>
        <p:spPr>
          <a:xfrm>
            <a:off x="311700" y="216425"/>
            <a:ext cx="8520600" cy="572700"/>
          </a:xfrm>
          <a:prstGeom prst="rect">
            <a:avLst/>
          </a:prstGeom>
        </p:spPr>
        <p:txBody>
          <a:bodyPr wrap="square" lIns="91425" tIns="91425" rIns="91425" bIns="91425" anchor="t" anchorCtr="0">
            <a:noAutofit/>
          </a:bodyPr>
          <a:lstStyle/>
          <a:p>
            <a:pPr lvl="0">
              <a:spcBef>
                <a:spcPts val="0"/>
              </a:spcBef>
              <a:buNone/>
            </a:pPr>
            <a:r>
              <a:rPr lang="es" sz="3000">
                <a:latin typeface="Oswald"/>
                <a:ea typeface="Oswald"/>
                <a:cs typeface="Oswald"/>
                <a:sym typeface="Oswald"/>
              </a:rPr>
              <a:t>Twitter RSCJ profiles</a:t>
            </a:r>
          </a:p>
        </p:txBody>
      </p:sp>
      <p:sp>
        <p:nvSpPr>
          <p:cNvPr id="420" name="Shape 420"/>
          <p:cNvSpPr txBox="1">
            <a:spLocks noGrp="1"/>
          </p:cNvSpPr>
          <p:nvPr>
            <p:ph type="body" idx="1"/>
          </p:nvPr>
        </p:nvSpPr>
        <p:spPr>
          <a:xfrm>
            <a:off x="5906288" y="789125"/>
            <a:ext cx="3000900" cy="3990900"/>
          </a:xfrm>
          <a:prstGeom prst="rect">
            <a:avLst/>
          </a:prstGeom>
        </p:spPr>
        <p:txBody>
          <a:bodyPr wrap="square" lIns="91425" tIns="91425" rIns="91425" bIns="91425" anchor="t" anchorCtr="0">
            <a:noAutofit/>
          </a:bodyPr>
          <a:lstStyle/>
          <a:p>
            <a:pPr marL="457200" lvl="0" indent="-298450" rtl="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
              </a:rPr>
              <a:t>rscjenEspana</a:t>
            </a:r>
            <a:r>
              <a:rPr lang="es" sz="1100" b="1" u="sng" dirty="0">
                <a:solidFill>
                  <a:srgbClr val="657786"/>
                </a:solidFill>
                <a:latin typeface="Oswald"/>
                <a:ea typeface="Oswald"/>
                <a:cs typeface="Oswald"/>
                <a:sym typeface="Oswald"/>
                <a:hlinkClick r:id="rId4"/>
              </a:rPr>
              <a:t> @</a:t>
            </a:r>
            <a:r>
              <a:rPr lang="es" sz="1100" u="sng" dirty="0">
                <a:solidFill>
                  <a:srgbClr val="657786"/>
                </a:solidFill>
                <a:latin typeface="Oswald"/>
                <a:ea typeface="Oswald"/>
                <a:cs typeface="Oswald"/>
                <a:sym typeface="Oswald"/>
                <a:hlinkClick r:id="rId4"/>
              </a:rPr>
              <a:t>rscjenEspana</a:t>
            </a:r>
          </a:p>
          <a:p>
            <a:pPr marL="457200" lvl="0" indent="-298450" rtl="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5"/>
              </a:rPr>
              <a:t>Red Sagrado Corazón</a:t>
            </a:r>
            <a:r>
              <a:rPr lang="es" sz="1100" u="sng" dirty="0">
                <a:solidFill>
                  <a:srgbClr val="3D85C6"/>
                </a:solidFill>
                <a:latin typeface="Oswald"/>
                <a:ea typeface="Oswald"/>
                <a:cs typeface="Oswald"/>
                <a:sym typeface="Oswald"/>
                <a:hlinkClick r:id="rId5"/>
              </a:rPr>
              <a:t> </a:t>
            </a:r>
            <a:r>
              <a:rPr lang="es" sz="1100" u="sng" dirty="0">
                <a:solidFill>
                  <a:srgbClr val="657786"/>
                </a:solidFill>
                <a:latin typeface="Oswald"/>
                <a:ea typeface="Oswald"/>
                <a:cs typeface="Oswald"/>
                <a:sym typeface="Oswald"/>
                <a:hlinkClick r:id="rId5"/>
              </a:rPr>
              <a:t>@redscj</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6"/>
              </a:rPr>
              <a:t>CSC Granada </a:t>
            </a:r>
            <a:r>
              <a:rPr lang="es" sz="1100" u="sng" dirty="0">
                <a:solidFill>
                  <a:srgbClr val="657786"/>
                </a:solidFill>
                <a:latin typeface="Oswald"/>
                <a:ea typeface="Oswald"/>
                <a:cs typeface="Oswald"/>
                <a:sym typeface="Oswald"/>
                <a:hlinkClick r:id="rId6"/>
              </a:rPr>
              <a:t>@CSC_Granada</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7"/>
              </a:rPr>
              <a:t>Sta María del Valle </a:t>
            </a:r>
            <a:r>
              <a:rPr lang="es" sz="1100" u="sng" dirty="0">
                <a:solidFill>
                  <a:srgbClr val="657786"/>
                </a:solidFill>
                <a:latin typeface="Oswald"/>
                <a:ea typeface="Oswald"/>
                <a:cs typeface="Oswald"/>
                <a:sym typeface="Oswald"/>
                <a:hlinkClick r:id="rId7"/>
              </a:rPr>
              <a:t>@SCElValle</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8"/>
              </a:rPr>
              <a:t>Sagrado Corazón Pamp</a:t>
            </a:r>
            <a:r>
              <a:rPr lang="es" sz="1100" u="sng" dirty="0">
                <a:solidFill>
                  <a:srgbClr val="657786"/>
                </a:solidFill>
                <a:latin typeface="Oswald"/>
                <a:ea typeface="Oswald"/>
                <a:cs typeface="Oswald"/>
                <a:sym typeface="Oswald"/>
                <a:hlinkClick r:id="rId8"/>
              </a:rPr>
              <a:t> @SagCorPamplona</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9"/>
              </a:rPr>
              <a:t>Sagrat Cor Sarrià </a:t>
            </a:r>
            <a:r>
              <a:rPr lang="es" sz="1100" u="sng" dirty="0">
                <a:solidFill>
                  <a:srgbClr val="657786"/>
                </a:solidFill>
                <a:latin typeface="Oswald"/>
                <a:ea typeface="Oswald"/>
                <a:cs typeface="Oswald"/>
                <a:sym typeface="Oswald"/>
                <a:hlinkClick r:id="rId9"/>
              </a:rPr>
              <a:t>@SagratCorSarria</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0"/>
              </a:rPr>
              <a:t>Sgdo Corazón Ftv </a:t>
            </a:r>
            <a:r>
              <a:rPr lang="es" sz="1100" u="sng" dirty="0">
                <a:solidFill>
                  <a:srgbClr val="657786"/>
                </a:solidFill>
                <a:latin typeface="Oswald"/>
                <a:ea typeface="Oswald"/>
                <a:cs typeface="Oswald"/>
                <a:sym typeface="Oswald"/>
                <a:hlinkClick r:id="rId10"/>
              </a:rPr>
              <a:t>@SgdoCorazonFtv</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1"/>
              </a:rPr>
              <a:t>CSCChamartín </a:t>
            </a:r>
            <a:r>
              <a:rPr lang="es" sz="1100" u="sng" dirty="0">
                <a:solidFill>
                  <a:srgbClr val="657786"/>
                </a:solidFill>
                <a:latin typeface="Oswald"/>
                <a:ea typeface="Oswald"/>
                <a:cs typeface="Oswald"/>
                <a:sym typeface="Oswald"/>
                <a:hlinkClick r:id="rId11"/>
              </a:rPr>
              <a:t>@cscchamartin</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2"/>
              </a:rPr>
              <a:t>Sagrado Corazon Cham </a:t>
            </a:r>
            <a:r>
              <a:rPr lang="es" sz="1100" u="sng" dirty="0">
                <a:solidFill>
                  <a:srgbClr val="657786"/>
                </a:solidFill>
                <a:latin typeface="Oswald"/>
                <a:ea typeface="Oswald"/>
                <a:cs typeface="Oswald"/>
                <a:sym typeface="Oswald"/>
                <a:hlinkClick r:id="rId12"/>
              </a:rPr>
              <a:t>@Brujuleo</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3"/>
              </a:rPr>
              <a:t>Sagrat Cor - FECIB</a:t>
            </a:r>
            <a:r>
              <a:rPr lang="es" sz="1100" u="sng" dirty="0">
                <a:solidFill>
                  <a:srgbClr val="657786"/>
                </a:solidFill>
                <a:latin typeface="Oswald"/>
                <a:ea typeface="Oswald"/>
                <a:cs typeface="Oswald"/>
                <a:sym typeface="Oswald"/>
                <a:hlinkClick r:id="rId13"/>
              </a:rPr>
              <a:t> @SagratCorFECIB</a:t>
            </a:r>
          </a:p>
          <a:p>
            <a:pPr marL="457200" lvl="0" indent="-298450">
              <a:lnSpc>
                <a:spcPct val="115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4"/>
              </a:rPr>
              <a:t>Sta. Magdalena Sofía </a:t>
            </a:r>
            <a:r>
              <a:rPr lang="es" sz="1100" u="sng" dirty="0">
                <a:solidFill>
                  <a:srgbClr val="657786"/>
                </a:solidFill>
                <a:latin typeface="Oswald"/>
                <a:ea typeface="Oswald"/>
                <a:cs typeface="Oswald"/>
                <a:sym typeface="Oswald"/>
                <a:hlinkClick r:id="rId14"/>
              </a:rPr>
              <a:t>@smsofiazaragoza</a:t>
            </a:r>
          </a:p>
          <a:p>
            <a:pPr marL="457200" lvl="0" indent="-298450">
              <a:lnSpc>
                <a:spcPct val="115000"/>
              </a:lnSpc>
              <a:spcBef>
                <a:spcPts val="0"/>
              </a:spcBef>
              <a:spcAft>
                <a:spcPts val="500"/>
              </a:spcAft>
              <a:buSzPct val="100000"/>
              <a:buFont typeface="Oswald"/>
              <a:buChar char="❖"/>
            </a:pPr>
            <a:r>
              <a:rPr lang="es" sz="1100" b="1" u="sng" dirty="0">
                <a:solidFill>
                  <a:srgbClr val="3D85C6"/>
                </a:solidFill>
                <a:latin typeface="Oswald"/>
                <a:ea typeface="Oswald"/>
                <a:cs typeface="Oswald"/>
                <a:sym typeface="Oswald"/>
                <a:hlinkClick r:id="rId15"/>
              </a:rPr>
              <a:t>Colegio SCFerraz </a:t>
            </a:r>
            <a:r>
              <a:rPr lang="es" sz="1100" u="sng" dirty="0">
                <a:solidFill>
                  <a:srgbClr val="657786"/>
                </a:solidFill>
                <a:latin typeface="Oswald"/>
                <a:ea typeface="Oswald"/>
                <a:cs typeface="Oswald"/>
                <a:sym typeface="Oswald"/>
                <a:hlinkClick r:id="rId15"/>
              </a:rPr>
              <a:t>@scrjferraz</a:t>
            </a:r>
          </a:p>
        </p:txBody>
      </p:sp>
      <p:sp>
        <p:nvSpPr>
          <p:cNvPr id="421" name="Shape 421"/>
          <p:cNvSpPr txBox="1"/>
          <p:nvPr/>
        </p:nvSpPr>
        <p:spPr>
          <a:xfrm>
            <a:off x="3109700" y="789125"/>
            <a:ext cx="3000900" cy="4206300"/>
          </a:xfrm>
          <a:prstGeom prst="rect">
            <a:avLst/>
          </a:prstGeom>
          <a:noFill/>
          <a:ln>
            <a:noFill/>
          </a:ln>
        </p:spPr>
        <p:txBody>
          <a:bodyPr wrap="square" lIns="91425" tIns="91425" rIns="91425" bIns="91425" anchor="t" anchorCtr="0">
            <a:noAutofit/>
          </a:bodyPr>
          <a:lstStyle/>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6"/>
              </a:rPr>
              <a:t>SCCGoals</a:t>
            </a:r>
            <a:r>
              <a:rPr lang="es" sz="1100" b="1" u="sng" dirty="0">
                <a:solidFill>
                  <a:srgbClr val="1DA1F2"/>
                </a:solidFill>
                <a:latin typeface="Oswald"/>
                <a:ea typeface="Oswald"/>
                <a:cs typeface="Oswald"/>
                <a:sym typeface="Oswald"/>
                <a:hlinkClick r:id="rId16"/>
              </a:rPr>
              <a:t> </a:t>
            </a:r>
            <a:r>
              <a:rPr lang="es" sz="1100" b="1" u="sng" dirty="0">
                <a:solidFill>
                  <a:srgbClr val="657786"/>
                </a:solidFill>
                <a:latin typeface="Oswald"/>
                <a:ea typeface="Oswald"/>
                <a:cs typeface="Oswald"/>
                <a:sym typeface="Oswald"/>
                <a:hlinkClick r:id="rId16"/>
              </a:rPr>
              <a:t>@</a:t>
            </a:r>
            <a:r>
              <a:rPr lang="es" sz="1100" u="sng" dirty="0">
                <a:solidFill>
                  <a:srgbClr val="657786"/>
                </a:solidFill>
                <a:latin typeface="Oswald"/>
                <a:ea typeface="Oswald"/>
                <a:cs typeface="Oswald"/>
                <a:sym typeface="Oswald"/>
                <a:hlinkClick r:id="rId16"/>
              </a:rPr>
              <a:t>goalsSCC</a:t>
            </a:r>
            <a:r>
              <a:rPr lang="es" sz="1100" b="1" u="sng" dirty="0">
                <a:solidFill>
                  <a:srgbClr val="657786"/>
                </a:solidFill>
                <a:latin typeface="Oswald"/>
                <a:ea typeface="Oswald"/>
                <a:cs typeface="Oswald"/>
                <a:sym typeface="Oswald"/>
                <a:hlinkClick r:id="rId16"/>
              </a:rPr>
              <a:t> </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7"/>
              </a:rPr>
              <a:t>MSC Goals </a:t>
            </a:r>
            <a:r>
              <a:rPr lang="es" sz="1100" u="sng" dirty="0">
                <a:solidFill>
                  <a:srgbClr val="66757F"/>
                </a:solidFill>
                <a:latin typeface="Oswald"/>
                <a:ea typeface="Oswald"/>
                <a:cs typeface="Oswald"/>
                <a:sym typeface="Oswald"/>
                <a:hlinkClick r:id="rId17"/>
              </a:rPr>
              <a:t>@GoalsMsc </a:t>
            </a:r>
            <a:r>
              <a:rPr lang="es" sz="1100" dirty="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8"/>
              </a:rPr>
              <a:t>HOUSE OF BARAT 1800</a:t>
            </a:r>
            <a:r>
              <a:rPr lang="es" sz="1100" b="1" u="sng" dirty="0">
                <a:solidFill>
                  <a:srgbClr val="1C94E0"/>
                </a:solidFill>
                <a:latin typeface="Oswald"/>
                <a:ea typeface="Oswald"/>
                <a:cs typeface="Oswald"/>
                <a:sym typeface="Oswald"/>
                <a:hlinkClick r:id="rId18"/>
              </a:rPr>
              <a:t> </a:t>
            </a:r>
            <a:r>
              <a:rPr lang="es" sz="1100" u="sng" dirty="0">
                <a:solidFill>
                  <a:srgbClr val="66757F"/>
                </a:solidFill>
                <a:latin typeface="Oswald"/>
                <a:ea typeface="Oswald"/>
                <a:cs typeface="Oswald"/>
                <a:sym typeface="Oswald"/>
                <a:hlinkClick r:id="rId18"/>
              </a:rPr>
              <a:t>@Barat1800 </a:t>
            </a:r>
            <a:r>
              <a:rPr lang="es" sz="1100" dirty="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19"/>
              </a:rPr>
              <a:t>SHHS Hammersmith </a:t>
            </a:r>
            <a:r>
              <a:rPr lang="es" sz="1100" u="sng" dirty="0">
                <a:solidFill>
                  <a:srgbClr val="66757F"/>
                </a:solidFill>
                <a:latin typeface="Oswald"/>
                <a:ea typeface="Oswald"/>
                <a:cs typeface="Oswald"/>
                <a:sym typeface="Oswald"/>
                <a:hlinkClick r:id="rId19"/>
              </a:rPr>
              <a:t>@SHHSHammersmith </a:t>
            </a:r>
            <a:r>
              <a:rPr lang="es" sz="1100" dirty="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0"/>
              </a:rPr>
              <a:t>Beechwood SH School </a:t>
            </a:r>
            <a:r>
              <a:rPr lang="es" sz="1100" b="1" u="sng" dirty="0">
                <a:solidFill>
                  <a:srgbClr val="657786"/>
                </a:solidFill>
                <a:latin typeface="Oswald"/>
                <a:ea typeface="Oswald"/>
                <a:cs typeface="Oswald"/>
                <a:sym typeface="Oswald"/>
                <a:hlinkClick r:id="rId20"/>
              </a:rPr>
              <a:t>@</a:t>
            </a:r>
            <a:r>
              <a:rPr lang="es" sz="1100" u="sng" dirty="0">
                <a:solidFill>
                  <a:srgbClr val="657786"/>
                </a:solidFill>
                <a:latin typeface="Oswald"/>
                <a:ea typeface="Oswald"/>
                <a:cs typeface="Oswald"/>
                <a:sym typeface="Oswald"/>
                <a:hlinkClick r:id="rId20"/>
              </a:rPr>
              <a:t>SchoolBsh</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1"/>
              </a:rPr>
              <a:t>Mount St Catherine's</a:t>
            </a:r>
            <a:r>
              <a:rPr lang="es" sz="1100" b="1" u="sng" dirty="0">
                <a:solidFill>
                  <a:srgbClr val="1DA1F2"/>
                </a:solidFill>
                <a:latin typeface="Oswald"/>
                <a:ea typeface="Oswald"/>
                <a:cs typeface="Oswald"/>
                <a:sym typeface="Oswald"/>
                <a:hlinkClick r:id="rId21"/>
              </a:rPr>
              <a:t> </a:t>
            </a:r>
            <a:r>
              <a:rPr lang="es" sz="1100" b="1" u="sng" dirty="0">
                <a:solidFill>
                  <a:srgbClr val="657786"/>
                </a:solidFill>
                <a:latin typeface="Oswald"/>
                <a:ea typeface="Oswald"/>
                <a:cs typeface="Oswald"/>
                <a:sym typeface="Oswald"/>
                <a:hlinkClick r:id="rId21"/>
              </a:rPr>
              <a:t>@</a:t>
            </a:r>
            <a:r>
              <a:rPr lang="es" sz="1100" u="sng" dirty="0">
                <a:solidFill>
                  <a:srgbClr val="657786"/>
                </a:solidFill>
                <a:latin typeface="Oswald"/>
                <a:ea typeface="Oswald"/>
                <a:cs typeface="Oswald"/>
                <a:sym typeface="Oswald"/>
                <a:hlinkClick r:id="rId21"/>
              </a:rPr>
              <a:t>MSCArmagh</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2"/>
              </a:rPr>
              <a:t>stcatherinesarmagh</a:t>
            </a:r>
            <a:r>
              <a:rPr lang="es" sz="1100" b="1" u="sng" dirty="0">
                <a:solidFill>
                  <a:srgbClr val="94D487"/>
                </a:solidFill>
                <a:latin typeface="Oswald"/>
                <a:ea typeface="Oswald"/>
                <a:cs typeface="Oswald"/>
                <a:sym typeface="Oswald"/>
                <a:hlinkClick r:id="rId22"/>
              </a:rPr>
              <a:t> </a:t>
            </a:r>
            <a:r>
              <a:rPr lang="es" sz="1100" b="1" u="sng" dirty="0">
                <a:solidFill>
                  <a:srgbClr val="657786"/>
                </a:solidFill>
                <a:latin typeface="Oswald"/>
                <a:ea typeface="Oswald"/>
                <a:cs typeface="Oswald"/>
                <a:sym typeface="Oswald"/>
                <a:hlinkClick r:id="rId22"/>
              </a:rPr>
              <a:t>@</a:t>
            </a:r>
            <a:r>
              <a:rPr lang="es" sz="1100" u="sng" dirty="0">
                <a:solidFill>
                  <a:srgbClr val="657786"/>
                </a:solidFill>
                <a:latin typeface="Oswald"/>
                <a:ea typeface="Oswald"/>
                <a:cs typeface="Oswald"/>
                <a:sym typeface="Oswald"/>
                <a:hlinkClick r:id="rId22"/>
              </a:rPr>
              <a:t>stcatherines247</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3"/>
              </a:rPr>
              <a:t>Mount Anville </a:t>
            </a:r>
            <a:r>
              <a:rPr lang="es" sz="1100" b="1" u="sng" dirty="0">
                <a:solidFill>
                  <a:srgbClr val="657786"/>
                </a:solidFill>
                <a:latin typeface="Oswald"/>
                <a:ea typeface="Oswald"/>
                <a:cs typeface="Oswald"/>
                <a:sym typeface="Oswald"/>
                <a:hlinkClick r:id="rId23"/>
              </a:rPr>
              <a:t>@</a:t>
            </a:r>
            <a:r>
              <a:rPr lang="es" sz="1100" u="sng" dirty="0">
                <a:solidFill>
                  <a:srgbClr val="657786"/>
                </a:solidFill>
                <a:latin typeface="Oswald"/>
                <a:ea typeface="Oswald"/>
                <a:cs typeface="Oswald"/>
                <a:sym typeface="Oswald"/>
                <a:hlinkClick r:id="rId23"/>
              </a:rPr>
              <a:t>mtanville</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4"/>
              </a:rPr>
              <a:t>Gaeilge@StCatherines</a:t>
            </a:r>
            <a:r>
              <a:rPr lang="es" sz="1100" b="1" u="sng" dirty="0">
                <a:solidFill>
                  <a:srgbClr val="1DA1F2"/>
                </a:solidFill>
                <a:latin typeface="Oswald"/>
                <a:ea typeface="Oswald"/>
                <a:cs typeface="Oswald"/>
                <a:sym typeface="Oswald"/>
                <a:hlinkClick r:id="rId24"/>
              </a:rPr>
              <a:t> </a:t>
            </a:r>
            <a:r>
              <a:rPr lang="es" sz="1100" b="1" u="sng" dirty="0">
                <a:solidFill>
                  <a:srgbClr val="657786"/>
                </a:solidFill>
                <a:latin typeface="Oswald"/>
                <a:ea typeface="Oswald"/>
                <a:cs typeface="Oswald"/>
                <a:sym typeface="Oswald"/>
                <a:hlinkClick r:id="rId24"/>
              </a:rPr>
              <a:t>@</a:t>
            </a:r>
            <a:r>
              <a:rPr lang="es" sz="1100" u="sng" dirty="0">
                <a:solidFill>
                  <a:srgbClr val="657786"/>
                </a:solidFill>
                <a:latin typeface="Oswald"/>
                <a:ea typeface="Oswald"/>
                <a:cs typeface="Oswald"/>
                <a:sym typeface="Oswald"/>
                <a:hlinkClick r:id="rId24"/>
              </a:rPr>
              <a:t>GaeilgeStCather</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5"/>
              </a:rPr>
              <a:t>Sacred Heart Primary </a:t>
            </a:r>
            <a:r>
              <a:rPr lang="es" sz="1100" b="1" u="sng" dirty="0">
                <a:solidFill>
                  <a:srgbClr val="657786"/>
                </a:solidFill>
                <a:latin typeface="Oswald"/>
                <a:ea typeface="Oswald"/>
                <a:cs typeface="Oswald"/>
                <a:sym typeface="Oswald"/>
                <a:hlinkClick r:id="rId25"/>
              </a:rPr>
              <a:t>@</a:t>
            </a:r>
            <a:r>
              <a:rPr lang="es" sz="1100" u="sng" dirty="0">
                <a:solidFill>
                  <a:srgbClr val="657786"/>
                </a:solidFill>
                <a:latin typeface="Oswald"/>
                <a:ea typeface="Oswald"/>
                <a:cs typeface="Oswald"/>
                <a:sym typeface="Oswald"/>
                <a:hlinkClick r:id="rId25"/>
              </a:rPr>
              <a:t>sacredheart_roe</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6"/>
              </a:rPr>
              <a:t>stjosephsprimary </a:t>
            </a:r>
            <a:r>
              <a:rPr lang="es" sz="1100" b="1" u="sng" dirty="0">
                <a:solidFill>
                  <a:srgbClr val="657786"/>
                </a:solidFill>
                <a:latin typeface="Oswald"/>
                <a:ea typeface="Oswald"/>
                <a:cs typeface="Oswald"/>
                <a:sym typeface="Oswald"/>
                <a:hlinkClick r:id="rId26"/>
              </a:rPr>
              <a:t>@</a:t>
            </a:r>
            <a:r>
              <a:rPr lang="es" sz="1100" u="sng" dirty="0">
                <a:solidFill>
                  <a:srgbClr val="657786"/>
                </a:solidFill>
                <a:latin typeface="Oswald"/>
                <a:ea typeface="Oswald"/>
                <a:cs typeface="Oswald"/>
                <a:sym typeface="Oswald"/>
                <a:hlinkClick r:id="rId26"/>
              </a:rPr>
              <a:t>stjosephsabn</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7"/>
              </a:rPr>
              <a:t>Sacredheart Aberdeen </a:t>
            </a:r>
            <a:r>
              <a:rPr lang="es" sz="1100" u="sng" dirty="0">
                <a:solidFill>
                  <a:srgbClr val="66757F"/>
                </a:solidFill>
                <a:latin typeface="Oswald"/>
                <a:ea typeface="Oswald"/>
                <a:cs typeface="Oswald"/>
                <a:sym typeface="Oswald"/>
                <a:hlinkClick r:id="rId27"/>
              </a:rPr>
              <a:t>@stjoesshgoals </a:t>
            </a:r>
            <a:r>
              <a:rPr lang="es" sz="1100" dirty="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28"/>
              </a:rPr>
              <a:t>Sacred Heart Roscrea</a:t>
            </a:r>
            <a:r>
              <a:rPr lang="es" sz="1100" b="1" u="sng" dirty="0">
                <a:solidFill>
                  <a:srgbClr val="1DA1F2"/>
                </a:solidFill>
                <a:latin typeface="Oswald"/>
                <a:ea typeface="Oswald"/>
                <a:cs typeface="Oswald"/>
                <a:sym typeface="Oswald"/>
                <a:hlinkClick r:id="rId28"/>
              </a:rPr>
              <a:t> </a:t>
            </a:r>
            <a:r>
              <a:rPr lang="es" sz="1100" b="1" u="sng" dirty="0">
                <a:solidFill>
                  <a:srgbClr val="657786"/>
                </a:solidFill>
                <a:latin typeface="Oswald"/>
                <a:ea typeface="Oswald"/>
                <a:cs typeface="Oswald"/>
                <a:sym typeface="Oswald"/>
                <a:hlinkClick r:id="rId28"/>
              </a:rPr>
              <a:t>@</a:t>
            </a:r>
            <a:r>
              <a:rPr lang="es" sz="1100" u="sng" dirty="0">
                <a:solidFill>
                  <a:srgbClr val="657786"/>
                </a:solidFill>
                <a:latin typeface="Oswald"/>
                <a:ea typeface="Oswald"/>
                <a:cs typeface="Oswald"/>
                <a:sym typeface="Oswald"/>
                <a:hlinkClick r:id="rId28"/>
              </a:rPr>
              <a:t>SacredHRoscrea</a:t>
            </a:r>
          </a:p>
          <a:p>
            <a:pPr marL="457200" marR="25400" lvl="0" indent="-298450" rtl="0">
              <a:lnSpc>
                <a:spcPct val="131250"/>
              </a:lnSpc>
              <a:spcBef>
                <a:spcPts val="0"/>
              </a:spcBef>
              <a:buSzPct val="100000"/>
              <a:buFont typeface="Oswald"/>
              <a:buChar char="❖"/>
            </a:pPr>
            <a:r>
              <a:rPr lang="es" sz="1100" b="1" u="sng" dirty="0">
                <a:solidFill>
                  <a:srgbClr val="3D85C6"/>
                </a:solidFill>
                <a:latin typeface="Oswald"/>
                <a:ea typeface="Oswald"/>
                <a:cs typeface="Oswald"/>
                <a:sym typeface="Oswald"/>
                <a:hlinkClick r:id="rId29"/>
              </a:rPr>
              <a:t>Sacré Coeur Wien </a:t>
            </a:r>
            <a:r>
              <a:rPr lang="es" sz="1100" b="1" u="sng" dirty="0">
                <a:solidFill>
                  <a:srgbClr val="657786"/>
                </a:solidFill>
                <a:latin typeface="Oswald"/>
                <a:ea typeface="Oswald"/>
                <a:cs typeface="Oswald"/>
                <a:sym typeface="Oswald"/>
                <a:hlinkClick r:id="rId29"/>
              </a:rPr>
              <a:t>@</a:t>
            </a:r>
            <a:r>
              <a:rPr lang="es" sz="1100" u="sng" dirty="0">
                <a:solidFill>
                  <a:srgbClr val="657786"/>
                </a:solidFill>
                <a:latin typeface="Oswald"/>
                <a:ea typeface="Oswald"/>
                <a:cs typeface="Oswald"/>
                <a:sym typeface="Oswald"/>
                <a:hlinkClick r:id="rId29"/>
              </a:rPr>
              <a:t>gymscwien</a:t>
            </a:r>
            <a:r>
              <a:rPr lang="es" sz="1100" b="1" u="sng" dirty="0">
                <a:solidFill>
                  <a:srgbClr val="657786"/>
                </a:solidFill>
                <a:latin typeface="Oswald"/>
                <a:ea typeface="Oswald"/>
                <a:cs typeface="Oswald"/>
                <a:sym typeface="Oswald"/>
                <a:hlinkClick r:id="rId29"/>
              </a:rPr>
              <a:t> </a:t>
            </a:r>
          </a:p>
          <a:p>
            <a:pPr marL="457200" marR="25400" lvl="0" indent="-298450" rtl="0">
              <a:lnSpc>
                <a:spcPct val="131250"/>
              </a:lnSpc>
              <a:spcBef>
                <a:spcPts val="0"/>
              </a:spcBef>
              <a:spcAft>
                <a:spcPts val="0"/>
              </a:spcAft>
              <a:buSzPct val="100000"/>
              <a:buFont typeface="Oswald"/>
              <a:buChar char="❖"/>
            </a:pPr>
            <a:r>
              <a:rPr lang="es" sz="1100" b="1" u="sng" dirty="0">
                <a:solidFill>
                  <a:srgbClr val="0084B4"/>
                </a:solidFill>
                <a:latin typeface="Oswald"/>
                <a:ea typeface="Oswald"/>
                <a:cs typeface="Oswald"/>
                <a:sym typeface="Oswald"/>
                <a:hlinkClick r:id="rId30"/>
              </a:rPr>
              <a:t>Sacré-Cœur Amiens</a:t>
            </a:r>
            <a:r>
              <a:rPr lang="es" sz="1100" b="1" u="sng" dirty="0">
                <a:solidFill>
                  <a:srgbClr val="657786"/>
                </a:solidFill>
                <a:latin typeface="Oswald"/>
                <a:ea typeface="Oswald"/>
                <a:cs typeface="Oswald"/>
                <a:sym typeface="Oswald"/>
                <a:hlinkClick r:id="rId30"/>
              </a:rPr>
              <a:t>@</a:t>
            </a:r>
            <a:r>
              <a:rPr lang="es" sz="1100" u="sng" dirty="0">
                <a:solidFill>
                  <a:srgbClr val="657786"/>
                </a:solidFill>
                <a:latin typeface="Oswald"/>
                <a:ea typeface="Oswald"/>
                <a:cs typeface="Oswald"/>
                <a:sym typeface="Oswald"/>
                <a:hlinkClick r:id="rId30"/>
              </a:rPr>
              <a:t>SacreCoeurAm</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1"/>
              </a:rPr>
              <a:t>Digby Stuart College</a:t>
            </a:r>
            <a:r>
              <a:rPr lang="es" sz="1100" b="1" u="sng" dirty="0">
                <a:solidFill>
                  <a:srgbClr val="90D6F0"/>
                </a:solidFill>
                <a:latin typeface="Oswald"/>
                <a:ea typeface="Oswald"/>
                <a:cs typeface="Oswald"/>
                <a:sym typeface="Oswald"/>
                <a:hlinkClick r:id="rId31"/>
              </a:rPr>
              <a:t> </a:t>
            </a:r>
            <a:r>
              <a:rPr lang="es" sz="1100" b="1" u="sng" dirty="0">
                <a:solidFill>
                  <a:srgbClr val="657786"/>
                </a:solidFill>
                <a:latin typeface="Oswald"/>
                <a:ea typeface="Oswald"/>
                <a:cs typeface="Oswald"/>
                <a:sym typeface="Oswald"/>
                <a:hlinkClick r:id="rId31"/>
              </a:rPr>
              <a:t>@</a:t>
            </a:r>
            <a:r>
              <a:rPr lang="es" sz="1100" u="sng" dirty="0">
                <a:solidFill>
                  <a:srgbClr val="657786"/>
                </a:solidFill>
                <a:latin typeface="Oswald"/>
                <a:ea typeface="Oswald"/>
                <a:cs typeface="Oswald"/>
                <a:sym typeface="Oswald"/>
                <a:hlinkClick r:id="rId31"/>
              </a:rPr>
              <a:t>DigbyCollege</a:t>
            </a:r>
          </a:p>
          <a:p>
            <a:pPr marL="457200" marR="25400" lvl="0" indent="-298450" rtl="0">
              <a:lnSpc>
                <a:spcPct val="131250"/>
              </a:lnSpc>
              <a:spcBef>
                <a:spcPts val="0"/>
              </a:spcBef>
              <a:spcAft>
                <a:spcPts val="0"/>
              </a:spcAft>
              <a:buSzPct val="100000"/>
              <a:buFont typeface="Oswald"/>
              <a:buChar char="❖"/>
            </a:pPr>
            <a:r>
              <a:rPr lang="es" sz="1100" b="1" u="sng" dirty="0">
                <a:solidFill>
                  <a:srgbClr val="3C78D8"/>
                </a:solidFill>
                <a:latin typeface="Oswald"/>
                <a:ea typeface="Oswald"/>
                <a:cs typeface="Oswald"/>
                <a:sym typeface="Oswald"/>
                <a:hlinkClick r:id="rId32"/>
              </a:rPr>
              <a:t>Woldingham School </a:t>
            </a:r>
            <a:r>
              <a:rPr lang="es" sz="1100" b="1" u="sng" dirty="0">
                <a:solidFill>
                  <a:srgbClr val="657786"/>
                </a:solidFill>
                <a:latin typeface="Oswald"/>
                <a:ea typeface="Oswald"/>
                <a:cs typeface="Oswald"/>
                <a:sym typeface="Oswald"/>
                <a:hlinkClick r:id="rId32"/>
              </a:rPr>
              <a:t>@</a:t>
            </a:r>
            <a:r>
              <a:rPr lang="es" sz="1100" u="sng" dirty="0">
                <a:solidFill>
                  <a:srgbClr val="657786"/>
                </a:solidFill>
                <a:latin typeface="Oswald"/>
                <a:ea typeface="Oswald"/>
                <a:cs typeface="Oswald"/>
                <a:sym typeface="Oswald"/>
                <a:hlinkClick r:id="rId32"/>
              </a:rPr>
              <a:t>WoldinghamSch</a:t>
            </a:r>
          </a:p>
          <a:p>
            <a:pPr marL="457200" marR="25400" lvl="0" indent="-298450" rtl="0">
              <a:lnSpc>
                <a:spcPct val="130000"/>
              </a:lnSpc>
              <a:spcBef>
                <a:spcPts val="0"/>
              </a:spcBef>
              <a:buSzPct val="100000"/>
              <a:buFont typeface="Oswald"/>
              <a:buChar char="❖"/>
            </a:pPr>
            <a:r>
              <a:rPr lang="es" sz="1100" b="1" u="sng" dirty="0">
                <a:solidFill>
                  <a:srgbClr val="1C94E0"/>
                </a:solidFill>
                <a:latin typeface="Oswald"/>
                <a:ea typeface="Oswald"/>
                <a:cs typeface="Oswald"/>
                <a:sym typeface="Oswald"/>
                <a:hlinkClick r:id="rId33"/>
              </a:rPr>
              <a:t>Kairos Centre </a:t>
            </a:r>
            <a:r>
              <a:rPr lang="es" sz="1100" u="sng" dirty="0">
                <a:solidFill>
                  <a:srgbClr val="66757F"/>
                </a:solidFill>
                <a:latin typeface="Oswald"/>
                <a:ea typeface="Oswald"/>
                <a:cs typeface="Oswald"/>
                <a:sym typeface="Oswald"/>
                <a:hlinkClick r:id="rId33"/>
              </a:rPr>
              <a:t>@shhschaplaincy </a:t>
            </a:r>
            <a:r>
              <a:rPr lang="es" sz="1100" dirty="0">
                <a:solidFill>
                  <a:srgbClr val="14171A"/>
                </a:solidFill>
                <a:latin typeface="Oswald"/>
                <a:ea typeface="Oswald"/>
                <a:cs typeface="Oswald"/>
                <a:sym typeface="Oswald"/>
              </a:rPr>
              <a:t>‏</a:t>
            </a:r>
          </a:p>
        </p:txBody>
      </p:sp>
      <p:sp>
        <p:nvSpPr>
          <p:cNvPr id="422" name="Shape 422"/>
          <p:cNvSpPr txBox="1"/>
          <p:nvPr/>
        </p:nvSpPr>
        <p:spPr>
          <a:xfrm>
            <a:off x="199800" y="789125"/>
            <a:ext cx="3364800" cy="4206300"/>
          </a:xfrm>
          <a:prstGeom prst="rect">
            <a:avLst/>
          </a:prstGeom>
          <a:noFill/>
          <a:ln>
            <a:noFill/>
          </a:ln>
        </p:spPr>
        <p:txBody>
          <a:bodyPr wrap="square" lIns="91425" tIns="91425" rIns="91425" bIns="91425" anchor="t" anchorCtr="0">
            <a:noAutofit/>
          </a:bodyPr>
          <a:lstStyle/>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4"/>
              </a:rPr>
              <a:t>Sacred Heart Network </a:t>
            </a:r>
            <a:r>
              <a:rPr lang="es" sz="1100" u="sng" dirty="0">
                <a:solidFill>
                  <a:srgbClr val="66757F"/>
                </a:solidFill>
                <a:latin typeface="Oswald"/>
                <a:ea typeface="Oswald"/>
                <a:cs typeface="Oswald"/>
                <a:sym typeface="Oswald"/>
                <a:hlinkClick r:id="rId34"/>
              </a:rPr>
              <a:t>@NSacredHeartS </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5"/>
              </a:rPr>
              <a:t>Network SH Schools </a:t>
            </a:r>
            <a:r>
              <a:rPr lang="es" sz="1100" u="sng" dirty="0">
                <a:solidFill>
                  <a:srgbClr val="66757F"/>
                </a:solidFill>
                <a:latin typeface="Oswald"/>
                <a:ea typeface="Oswald"/>
                <a:cs typeface="Oswald"/>
                <a:sym typeface="Oswald"/>
                <a:hlinkClick r:id="rId35"/>
              </a:rPr>
              <a:t>@NetworkSH </a:t>
            </a:r>
            <a:r>
              <a:rPr lang="es" sz="1100" dirty="0">
                <a:solidFill>
                  <a:srgbClr val="14171A"/>
                </a:solidFill>
                <a:latin typeface="Oswald"/>
                <a:ea typeface="Oswald"/>
                <a:cs typeface="Oswald"/>
                <a:sym typeface="Oswald"/>
              </a:rPr>
              <a:t>‏‏ </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6"/>
              </a:rPr>
              <a:t>We Are Sacred Heart</a:t>
            </a:r>
            <a:r>
              <a:rPr lang="es" sz="1100" b="1" u="sng" dirty="0">
                <a:solidFill>
                  <a:srgbClr val="1C94E0"/>
                </a:solidFill>
                <a:latin typeface="Oswald"/>
                <a:ea typeface="Oswald"/>
                <a:cs typeface="Oswald"/>
                <a:sym typeface="Oswald"/>
                <a:hlinkClick r:id="rId36"/>
              </a:rPr>
              <a:t> </a:t>
            </a:r>
            <a:r>
              <a:rPr lang="es" sz="1100" u="sng" dirty="0">
                <a:solidFill>
                  <a:srgbClr val="66757F"/>
                </a:solidFill>
                <a:latin typeface="Oswald"/>
                <a:ea typeface="Oswald"/>
                <a:cs typeface="Oswald"/>
                <a:sym typeface="Oswald"/>
                <a:hlinkClick r:id="rId36"/>
              </a:rPr>
              <a:t>@WeAreRSCJ </a:t>
            </a:r>
            <a:r>
              <a:rPr lang="es" sz="1100" dirty="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7"/>
              </a:rPr>
              <a:t>RSCJ sisters ENW</a:t>
            </a:r>
            <a:r>
              <a:rPr lang="es" sz="1100" b="1" u="sng" dirty="0">
                <a:solidFill>
                  <a:srgbClr val="657786"/>
                </a:solidFill>
                <a:latin typeface="Oswald"/>
                <a:ea typeface="Oswald"/>
                <a:cs typeface="Oswald"/>
                <a:sym typeface="Oswald"/>
                <a:hlinkClick r:id="rId37"/>
              </a:rPr>
              <a:t> @</a:t>
            </a:r>
            <a:r>
              <a:rPr lang="es" sz="1100" u="sng" dirty="0">
                <a:solidFill>
                  <a:srgbClr val="657786"/>
                </a:solidFill>
                <a:latin typeface="Oswald"/>
                <a:ea typeface="Oswald"/>
                <a:cs typeface="Oswald"/>
                <a:sym typeface="Oswald"/>
                <a:hlinkClick r:id="rId37"/>
              </a:rPr>
              <a:t>heartintheworld</a:t>
            </a:r>
            <a:r>
              <a:rPr lang="es" sz="1100" b="1" u="sng" dirty="0">
                <a:solidFill>
                  <a:srgbClr val="657786"/>
                </a:solidFill>
                <a:latin typeface="Oswald"/>
                <a:ea typeface="Oswald"/>
                <a:cs typeface="Oswald"/>
                <a:sym typeface="Oswald"/>
                <a:hlinkClick r:id="rId37"/>
              </a:rPr>
              <a:t> </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8"/>
              </a:rPr>
              <a:t>St Madeleine Sophie </a:t>
            </a:r>
            <a:r>
              <a:rPr lang="es" sz="1100" b="1" u="sng" dirty="0">
                <a:solidFill>
                  <a:srgbClr val="657786"/>
                </a:solidFill>
                <a:latin typeface="Oswald"/>
                <a:ea typeface="Oswald"/>
                <a:cs typeface="Oswald"/>
                <a:sym typeface="Oswald"/>
                <a:hlinkClick r:id="rId38"/>
              </a:rPr>
              <a:t>@</a:t>
            </a:r>
            <a:r>
              <a:rPr lang="es" sz="1100" u="sng" dirty="0">
                <a:solidFill>
                  <a:srgbClr val="657786"/>
                </a:solidFill>
                <a:latin typeface="Oswald"/>
                <a:ea typeface="Oswald"/>
                <a:cs typeface="Oswald"/>
                <a:sym typeface="Oswald"/>
                <a:hlinkClick r:id="rId38"/>
              </a:rPr>
              <a:t>StMSophieBarat</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39"/>
              </a:rPr>
              <a:t>RSCJ USC Province</a:t>
            </a:r>
            <a:r>
              <a:rPr lang="es" sz="1100" b="1" u="sng" dirty="0">
                <a:solidFill>
                  <a:srgbClr val="657786"/>
                </a:solidFill>
                <a:latin typeface="Oswald"/>
                <a:ea typeface="Oswald"/>
                <a:cs typeface="Oswald"/>
                <a:sym typeface="Oswald"/>
                <a:hlinkClick r:id="rId39"/>
              </a:rPr>
              <a:t> @</a:t>
            </a:r>
            <a:r>
              <a:rPr lang="es" sz="1100" u="sng" dirty="0">
                <a:solidFill>
                  <a:srgbClr val="657786"/>
                </a:solidFill>
                <a:latin typeface="Oswald"/>
                <a:ea typeface="Oswald"/>
                <a:cs typeface="Oswald"/>
                <a:sym typeface="Oswald"/>
                <a:hlinkClick r:id="rId39"/>
              </a:rPr>
              <a:t>RSCJUSC</a:t>
            </a:r>
            <a:r>
              <a:rPr lang="es" sz="1100" b="1" u="sng" dirty="0">
                <a:solidFill>
                  <a:srgbClr val="657786"/>
                </a:solidFill>
                <a:latin typeface="Oswald"/>
                <a:ea typeface="Oswald"/>
                <a:cs typeface="Oswald"/>
                <a:sym typeface="Oswald"/>
                <a:hlinkClick r:id="rId39"/>
              </a:rPr>
              <a:t> </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0"/>
              </a:rPr>
              <a:t>RSCJANZ </a:t>
            </a:r>
            <a:r>
              <a:rPr lang="es" sz="1100" b="1" u="sng" dirty="0">
                <a:solidFill>
                  <a:srgbClr val="657786"/>
                </a:solidFill>
                <a:latin typeface="Oswald"/>
                <a:ea typeface="Oswald"/>
                <a:cs typeface="Oswald"/>
                <a:sym typeface="Oswald"/>
                <a:hlinkClick r:id="rId40"/>
              </a:rPr>
              <a:t>@</a:t>
            </a:r>
            <a:r>
              <a:rPr lang="es" sz="1100" u="sng" dirty="0">
                <a:solidFill>
                  <a:srgbClr val="657786"/>
                </a:solidFill>
                <a:latin typeface="Oswald"/>
                <a:ea typeface="Oswald"/>
                <a:cs typeface="Oswald"/>
                <a:sym typeface="Oswald"/>
                <a:hlinkClick r:id="rId40"/>
              </a:rPr>
              <a:t>RSCJANZ</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1"/>
              </a:rPr>
              <a:t>Sacred Heart (Tokyo) </a:t>
            </a:r>
            <a:r>
              <a:rPr lang="es" sz="1100" u="sng" dirty="0">
                <a:solidFill>
                  <a:srgbClr val="66757F"/>
                </a:solidFill>
                <a:latin typeface="Oswald"/>
                <a:ea typeface="Oswald"/>
                <a:cs typeface="Oswald"/>
                <a:sym typeface="Oswald"/>
                <a:hlinkClick r:id="rId41"/>
              </a:rPr>
              <a:t>@ISSHTokyo </a:t>
            </a:r>
            <a:r>
              <a:rPr lang="es" sz="1100" dirty="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2"/>
              </a:rPr>
              <a:t>Sacred Heart Ed</a:t>
            </a:r>
            <a:r>
              <a:rPr lang="es" sz="1100" b="1" u="sng" dirty="0">
                <a:solidFill>
                  <a:srgbClr val="1C94E0"/>
                </a:solidFill>
                <a:latin typeface="Oswald"/>
                <a:ea typeface="Oswald"/>
                <a:cs typeface="Oswald"/>
                <a:sym typeface="Oswald"/>
                <a:hlinkClick r:id="rId42"/>
              </a:rPr>
              <a:t> </a:t>
            </a:r>
            <a:r>
              <a:rPr lang="es" sz="1100" u="sng" dirty="0">
                <a:solidFill>
                  <a:srgbClr val="66757F"/>
                </a:solidFill>
                <a:latin typeface="Oswald"/>
                <a:ea typeface="Oswald"/>
                <a:cs typeface="Oswald"/>
                <a:sym typeface="Oswald"/>
                <a:hlinkClick r:id="rId42"/>
              </a:rPr>
              <a:t>@Sacredhearthh </a:t>
            </a:r>
            <a:r>
              <a:rPr lang="es" sz="1100" dirty="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3"/>
              </a:rPr>
              <a:t>Sacredheartmalta </a:t>
            </a:r>
            <a:r>
              <a:rPr lang="es" sz="1100" u="sng" dirty="0">
                <a:solidFill>
                  <a:srgbClr val="66757F"/>
                </a:solidFill>
                <a:latin typeface="Oswald"/>
                <a:ea typeface="Oswald"/>
                <a:cs typeface="Oswald"/>
                <a:sym typeface="Oswald"/>
                <a:hlinkClick r:id="rId43"/>
              </a:rPr>
              <a:t>@Sacredheartmalt </a:t>
            </a:r>
            <a:r>
              <a:rPr lang="es" sz="1100" dirty="0">
                <a:solidFill>
                  <a:srgbClr val="14171A"/>
                </a:solidFill>
                <a:latin typeface="Oswald"/>
                <a:ea typeface="Oswald"/>
                <a:cs typeface="Oswald"/>
                <a:sym typeface="Oswald"/>
              </a:rPr>
              <a:t>‏</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4"/>
              </a:rPr>
              <a:t>AMASC</a:t>
            </a:r>
            <a:r>
              <a:rPr lang="es" sz="1100" b="1" u="sng" dirty="0">
                <a:solidFill>
                  <a:srgbClr val="657786"/>
                </a:solidFill>
                <a:latin typeface="Oswald"/>
                <a:ea typeface="Oswald"/>
                <a:cs typeface="Oswald"/>
                <a:sym typeface="Oswald"/>
                <a:hlinkClick r:id="rId44"/>
              </a:rPr>
              <a:t>@</a:t>
            </a:r>
            <a:r>
              <a:rPr lang="es" sz="1100" u="sng" dirty="0">
                <a:solidFill>
                  <a:srgbClr val="657786"/>
                </a:solidFill>
                <a:latin typeface="Oswald"/>
                <a:ea typeface="Oswald"/>
                <a:cs typeface="Oswald"/>
                <a:sym typeface="Oswald"/>
                <a:hlinkClick r:id="rId44"/>
              </a:rPr>
              <a:t>SacreCoeurAlum</a:t>
            </a:r>
            <a:r>
              <a:rPr lang="es" sz="1100" b="1" u="sng" dirty="0">
                <a:solidFill>
                  <a:srgbClr val="657786"/>
                </a:solidFill>
                <a:latin typeface="Oswald"/>
                <a:ea typeface="Oswald"/>
                <a:cs typeface="Oswald"/>
                <a:sym typeface="Oswald"/>
                <a:hlinkClick r:id="rId44"/>
              </a:rPr>
              <a:t> </a:t>
            </a:r>
          </a:p>
          <a:p>
            <a:pPr marL="457200" marR="25400" lvl="0" indent="-298450" rtl="0">
              <a:lnSpc>
                <a:spcPct val="13125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5"/>
              </a:rPr>
              <a:t>AASH</a:t>
            </a:r>
            <a:r>
              <a:rPr lang="es" sz="1100" b="1" u="sng" dirty="0">
                <a:solidFill>
                  <a:srgbClr val="990000"/>
                </a:solidFill>
                <a:latin typeface="Oswald"/>
                <a:ea typeface="Oswald"/>
                <a:cs typeface="Oswald"/>
                <a:sym typeface="Oswald"/>
                <a:hlinkClick r:id="rId45"/>
              </a:rPr>
              <a:t> </a:t>
            </a:r>
            <a:r>
              <a:rPr lang="es" sz="1100" b="1" u="sng" dirty="0">
                <a:solidFill>
                  <a:srgbClr val="657786"/>
                </a:solidFill>
                <a:latin typeface="Oswald"/>
                <a:ea typeface="Oswald"/>
                <a:cs typeface="Oswald"/>
                <a:sym typeface="Oswald"/>
                <a:hlinkClick r:id="rId45"/>
              </a:rPr>
              <a:t>@</a:t>
            </a:r>
            <a:r>
              <a:rPr lang="es" sz="1100" u="sng" dirty="0">
                <a:solidFill>
                  <a:srgbClr val="657786"/>
                </a:solidFill>
                <a:latin typeface="Oswald"/>
                <a:ea typeface="Oswald"/>
                <a:cs typeface="Oswald"/>
                <a:sym typeface="Oswald"/>
                <a:hlinkClick r:id="rId45"/>
              </a:rPr>
              <a:t>AASHSacredHeart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6"/>
              </a:rPr>
              <a:t>Barat Spirituality</a:t>
            </a:r>
            <a:r>
              <a:rPr lang="es" sz="1100" u="sng" dirty="0">
                <a:solidFill>
                  <a:srgbClr val="66757F"/>
                </a:solidFill>
                <a:latin typeface="Oswald"/>
                <a:ea typeface="Oswald"/>
                <a:cs typeface="Oswald"/>
                <a:sym typeface="Oswald"/>
                <a:hlinkClick r:id="rId46"/>
              </a:rPr>
              <a:t>@BaratSC </a:t>
            </a:r>
            <a:r>
              <a:rPr lang="es" sz="1100" dirty="0">
                <a:solidFill>
                  <a:srgbClr val="14171A"/>
                </a:solidFill>
                <a:latin typeface="Oswald"/>
                <a:ea typeface="Oswald"/>
                <a:cs typeface="Oswald"/>
                <a:sym typeface="Oswald"/>
              </a:rPr>
              <a:t>‏</a:t>
            </a:r>
          </a:p>
          <a:p>
            <a:pPr marL="457200" marR="25400" lvl="0" indent="-298450" rtl="0">
              <a:lnSpc>
                <a:spcPct val="130000"/>
              </a:lnSpc>
              <a:spcBef>
                <a:spcPts val="0"/>
              </a:spcBef>
              <a:spcAft>
                <a:spcPts val="0"/>
              </a:spcAft>
              <a:buSzPct val="100000"/>
              <a:buFont typeface="Oswald"/>
              <a:buChar char="❖"/>
            </a:pPr>
            <a:r>
              <a:rPr lang="es" sz="1100" b="1" u="sng" dirty="0">
                <a:solidFill>
                  <a:srgbClr val="3D85C6"/>
                </a:solidFill>
                <a:latin typeface="Oswald"/>
                <a:ea typeface="Oswald"/>
                <a:cs typeface="Oswald"/>
                <a:sym typeface="Oswald"/>
                <a:hlinkClick r:id="rId47"/>
              </a:rPr>
              <a:t>Cuisine du Coeur </a:t>
            </a:r>
            <a:r>
              <a:rPr lang="es" sz="1100" u="sng" dirty="0">
                <a:solidFill>
                  <a:srgbClr val="66757F"/>
                </a:solidFill>
                <a:latin typeface="Oswald"/>
                <a:ea typeface="Oswald"/>
                <a:cs typeface="Oswald"/>
                <a:sym typeface="Oswald"/>
                <a:hlinkClick r:id="rId47"/>
              </a:rPr>
              <a:t>@CuisineduCoeur </a:t>
            </a:r>
          </a:p>
          <a:p>
            <a:pPr marL="457200" marR="25400" lvl="0" indent="-298450" rtl="0">
              <a:lnSpc>
                <a:spcPct val="131250"/>
              </a:lnSpc>
              <a:spcBef>
                <a:spcPts val="0"/>
              </a:spcBef>
              <a:buSzPct val="100000"/>
              <a:buFont typeface="Oswald"/>
              <a:buChar char="❖"/>
            </a:pPr>
            <a:r>
              <a:rPr lang="es" sz="1100" b="1" u="sng" dirty="0">
                <a:solidFill>
                  <a:srgbClr val="3D85C6"/>
                </a:solidFill>
                <a:latin typeface="Oswald"/>
                <a:ea typeface="Oswald"/>
                <a:cs typeface="Oswald"/>
                <a:sym typeface="Oswald"/>
              </a:rPr>
              <a:t>RSCJ Associates USC </a:t>
            </a:r>
            <a:r>
              <a:rPr lang="es" sz="1100" b="1" u="sng" dirty="0">
                <a:solidFill>
                  <a:srgbClr val="657786"/>
                </a:solidFill>
                <a:latin typeface="Oswald"/>
                <a:ea typeface="Oswald"/>
                <a:cs typeface="Oswald"/>
                <a:sym typeface="Oswald"/>
              </a:rPr>
              <a:t>@</a:t>
            </a:r>
            <a:r>
              <a:rPr lang="es" sz="1100" u="sng" dirty="0">
                <a:solidFill>
                  <a:srgbClr val="657786"/>
                </a:solidFill>
                <a:latin typeface="Oswald"/>
                <a:ea typeface="Oswald"/>
                <a:cs typeface="Oswald"/>
                <a:sym typeface="Oswald"/>
              </a:rPr>
              <a:t>RSCJAssociates</a:t>
            </a:r>
            <a:r>
              <a:rPr lang="es" sz="1100" b="1" u="sng" dirty="0">
                <a:solidFill>
                  <a:srgbClr val="657786"/>
                </a:solidFill>
                <a:latin typeface="Oswald"/>
                <a:ea typeface="Oswald"/>
                <a:cs typeface="Oswald"/>
                <a:sym typeface="Oswald"/>
              </a:rPr>
              <a:t> </a:t>
            </a:r>
            <a:endParaRPr lang="es" sz="1100" b="1" u="sng" dirty="0" smtClean="0">
              <a:solidFill>
                <a:srgbClr val="657786"/>
              </a:solidFill>
              <a:latin typeface="Oswald"/>
              <a:ea typeface="Oswald"/>
              <a:cs typeface="Oswald"/>
              <a:sym typeface="Oswald"/>
            </a:endParaRPr>
          </a:p>
          <a:p>
            <a:pPr marL="457200" marR="25400" lvl="0" indent="-298450" rtl="0">
              <a:lnSpc>
                <a:spcPct val="131250"/>
              </a:lnSpc>
              <a:spcBef>
                <a:spcPts val="0"/>
              </a:spcBef>
              <a:buSzPct val="100000"/>
              <a:buFont typeface="Oswald"/>
              <a:buChar char="❖"/>
            </a:pPr>
            <a:r>
              <a:rPr lang="es" sz="1100" b="1" u="sng" dirty="0" smtClean="0">
                <a:solidFill>
                  <a:srgbClr val="657786"/>
                </a:solidFill>
                <a:latin typeface="Oswald"/>
                <a:ea typeface="Oswald"/>
                <a:cs typeface="Oswald"/>
                <a:sym typeface="Oswald"/>
              </a:rPr>
              <a:t>@sacredheartsch7 </a:t>
            </a:r>
          </a:p>
          <a:p>
            <a:pPr marL="158750" marR="25400" lvl="0" rtl="0">
              <a:lnSpc>
                <a:spcPct val="131250"/>
              </a:lnSpc>
              <a:spcBef>
                <a:spcPts val="0"/>
              </a:spcBef>
              <a:buSzPct val="100000"/>
            </a:pPr>
            <a:endParaRPr sz="1100" dirty="0">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714425" y="67650"/>
            <a:ext cx="4230900" cy="994500"/>
          </a:xfrm>
          <a:prstGeom prst="rect">
            <a:avLst/>
          </a:prstGeom>
        </p:spPr>
        <p:txBody>
          <a:bodyPr wrap="square" lIns="91425" tIns="91425" rIns="91425" bIns="91425" anchor="t" anchorCtr="0">
            <a:noAutofit/>
          </a:bodyPr>
          <a:lstStyle/>
          <a:p>
            <a:pPr lvl="0">
              <a:spcBef>
                <a:spcPts val="0"/>
              </a:spcBef>
              <a:buNone/>
            </a:pPr>
            <a:r>
              <a:rPr lang="es" sz="6000">
                <a:solidFill>
                  <a:srgbClr val="FFFFFF"/>
                </a:solidFill>
                <a:latin typeface="Lobster"/>
                <a:ea typeface="Lobster"/>
                <a:cs typeface="Lobster"/>
                <a:sym typeface="Lobster"/>
              </a:rPr>
              <a:t>Time to work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Shape 432" descr="avatar-2191932_960_720.png"/>
          <p:cNvPicPr preferRelativeResize="0"/>
          <p:nvPr/>
        </p:nvPicPr>
        <p:blipFill>
          <a:blip r:embed="rId3">
            <a:alphaModFix/>
          </a:blip>
          <a:stretch>
            <a:fillRect/>
          </a:stretch>
        </p:blipFill>
        <p:spPr>
          <a:xfrm>
            <a:off x="972375" y="1093925"/>
            <a:ext cx="7199244" cy="4049575"/>
          </a:xfrm>
          <a:prstGeom prst="rect">
            <a:avLst/>
          </a:prstGeom>
          <a:noFill/>
          <a:ln>
            <a:noFill/>
          </a:ln>
        </p:spPr>
      </p:pic>
      <p:sp>
        <p:nvSpPr>
          <p:cNvPr id="433" name="Shape 433"/>
          <p:cNvSpPr txBox="1">
            <a:spLocks noGrp="1"/>
          </p:cNvSpPr>
          <p:nvPr>
            <p:ph type="title"/>
          </p:nvPr>
        </p:nvSpPr>
        <p:spPr>
          <a:xfrm>
            <a:off x="311700" y="216425"/>
            <a:ext cx="8520600" cy="2848200"/>
          </a:xfrm>
          <a:prstGeom prst="rect">
            <a:avLst/>
          </a:prstGeom>
        </p:spPr>
        <p:txBody>
          <a:bodyPr wrap="square" lIns="91425" tIns="91425" rIns="91425" bIns="91425" anchor="t" anchorCtr="0">
            <a:noAutofit/>
          </a:bodyPr>
          <a:lstStyle/>
          <a:p>
            <a:pPr lvl="0">
              <a:lnSpc>
                <a:spcPct val="200000"/>
              </a:lnSpc>
              <a:spcBef>
                <a:spcPts val="0"/>
              </a:spcBef>
              <a:buNone/>
            </a:pPr>
            <a:r>
              <a:rPr lang="es">
                <a:latin typeface="Oswald"/>
                <a:ea typeface="Oswald"/>
                <a:cs typeface="Oswald"/>
                <a:sym typeface="Oswald"/>
              </a:rPr>
              <a:t>Workshop Activities: Ideas</a:t>
            </a:r>
          </a:p>
          <a:p>
            <a:pPr marL="457200" lvl="0" indent="-342900" rtl="0">
              <a:lnSpc>
                <a:spcPct val="115000"/>
              </a:lnSpc>
              <a:spcBef>
                <a:spcPts val="0"/>
              </a:spcBef>
              <a:spcAft>
                <a:spcPts val="0"/>
              </a:spcAft>
              <a:buSzPct val="100000"/>
              <a:buFont typeface="Oswald"/>
              <a:buChar char="●"/>
            </a:pPr>
            <a:r>
              <a:rPr lang="es" sz="1800">
                <a:latin typeface="Oswald"/>
                <a:ea typeface="Oswald"/>
                <a:cs typeface="Oswald"/>
                <a:sym typeface="Oswald"/>
              </a:rPr>
              <a:t>Create a G+ Community of Headteachers</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Review of Schools Profiles in different Social Media</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Create Twitter List</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Share pictures of the Meeting (Geolocated) with the hashtag #SCP_EU17</a:t>
            </a:r>
          </a:p>
          <a:p>
            <a:pPr marL="457200" lvl="0" indent="-342900">
              <a:lnSpc>
                <a:spcPct val="115000"/>
              </a:lnSpc>
              <a:spcBef>
                <a:spcPts val="0"/>
              </a:spcBef>
              <a:spcAft>
                <a:spcPts val="0"/>
              </a:spcAft>
              <a:buSzPct val="100000"/>
              <a:buFont typeface="Oswald"/>
              <a:buChar char="●"/>
            </a:pPr>
            <a:r>
              <a:rPr lang="es" sz="1800">
                <a:latin typeface="Oswald"/>
                <a:ea typeface="Oswald"/>
                <a:cs typeface="Oswald"/>
                <a:sym typeface="Oswald"/>
              </a:rPr>
              <a:t>Create a Collaborative Google Maps of the Schools</a:t>
            </a:r>
          </a:p>
          <a:p>
            <a:pPr marL="457200" lvl="0" indent="-342900" rtl="0">
              <a:lnSpc>
                <a:spcPct val="115000"/>
              </a:lnSpc>
              <a:spcBef>
                <a:spcPts val="0"/>
              </a:spcBef>
              <a:buSzPct val="100000"/>
              <a:buFont typeface="Oswald"/>
              <a:buChar char="●"/>
            </a:pPr>
            <a:r>
              <a:rPr lang="es" sz="1800">
                <a:latin typeface="Oswald"/>
                <a:ea typeface="Oswald"/>
                <a:cs typeface="Oswald"/>
                <a:sym typeface="Oswald"/>
              </a:rPr>
              <a:t>Debate the paper of de Community manager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Shape 438"/>
          <p:cNvSpPr txBox="1">
            <a:spLocks noGrp="1"/>
          </p:cNvSpPr>
          <p:nvPr>
            <p:ph type="ctrTitle"/>
          </p:nvPr>
        </p:nvSpPr>
        <p:spPr>
          <a:xfrm>
            <a:off x="5535925" y="231625"/>
            <a:ext cx="3296400" cy="860100"/>
          </a:xfrm>
          <a:prstGeom prst="rect">
            <a:avLst/>
          </a:prstGeom>
        </p:spPr>
        <p:txBody>
          <a:bodyPr wrap="square" lIns="91425" tIns="91425" rIns="91425" bIns="91425" anchor="b" anchorCtr="0">
            <a:noAutofit/>
          </a:bodyPr>
          <a:lstStyle/>
          <a:p>
            <a:pPr lvl="0">
              <a:spcBef>
                <a:spcPts val="0"/>
              </a:spcBef>
              <a:buNone/>
            </a:pPr>
            <a:r>
              <a:rPr lang="es">
                <a:solidFill>
                  <a:srgbClr val="EFEFEF"/>
                </a:solidFill>
                <a:latin typeface="Oswald"/>
                <a:ea typeface="Oswald"/>
                <a:cs typeface="Oswald"/>
                <a:sym typeface="Oswald"/>
              </a:rPr>
              <a:t>References</a:t>
            </a:r>
          </a:p>
        </p:txBody>
      </p:sp>
      <p:sp>
        <p:nvSpPr>
          <p:cNvPr id="439" name="Shape 439"/>
          <p:cNvSpPr txBox="1">
            <a:spLocks noGrp="1"/>
          </p:cNvSpPr>
          <p:nvPr>
            <p:ph type="subTitle" idx="1"/>
          </p:nvPr>
        </p:nvSpPr>
        <p:spPr>
          <a:xfrm>
            <a:off x="311700" y="482075"/>
            <a:ext cx="6065100" cy="4028100"/>
          </a:xfrm>
          <a:prstGeom prst="rect">
            <a:avLst/>
          </a:prstGeom>
        </p:spPr>
        <p:txBody>
          <a:bodyPr wrap="square" lIns="91425" tIns="91425" rIns="91425" bIns="91425" anchor="t" anchorCtr="0">
            <a:noAutofit/>
          </a:bodyPr>
          <a:lstStyle/>
          <a:p>
            <a:pPr marL="457200" lvl="0" indent="-317500" algn="l" rtl="0">
              <a:lnSpc>
                <a:spcPct val="115000"/>
              </a:lnSpc>
              <a:spcBef>
                <a:spcPts val="240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4"/>
              </a:rPr>
              <a:t>Inbound Marketing</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5"/>
              </a:rPr>
              <a:t>Inbound marketing para organizaciones educativas [+Guía]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6"/>
              </a:rPr>
              <a:t>Inbound Marketing: ¿Qué es? Origen, metodología y filosofía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7"/>
              </a:rPr>
              <a:t>Ciencia, tecnología, sociedad de la información: Población que usa Internet (INE)</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8"/>
              </a:rPr>
              <a:t>Estudio Anual de Redes Sociales</a:t>
            </a:r>
            <a:r>
              <a:rPr lang="es" sz="1400">
                <a:solidFill>
                  <a:schemeClr val="lt1"/>
                </a:solidFill>
                <a:latin typeface="Oswald"/>
                <a:ea typeface="Oswald"/>
                <a:cs typeface="Oswald"/>
                <a:sym typeface="Oswald"/>
              </a:rPr>
              <a:t> @IAB_SPAIN</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9"/>
              </a:rPr>
              <a:t>Are you using social networks? (Eurostat)</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0"/>
              </a:rPr>
              <a:t>6 consejos para usar Twitter como herramienta educativa</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1"/>
              </a:rPr>
              <a:t>Pixabay.com</a:t>
            </a:r>
          </a:p>
          <a:p>
            <a:pPr marL="457200" lvl="0" indent="-317500" algn="l" rtl="0">
              <a:lnSpc>
                <a:spcPct val="115000"/>
              </a:lnSpc>
              <a:spcBef>
                <a:spcPts val="0"/>
              </a:spcBef>
              <a:spcAft>
                <a:spcPts val="0"/>
              </a:spcAft>
              <a:buClr>
                <a:schemeClr val="lt1"/>
              </a:buClr>
              <a:buSzPct val="100000"/>
              <a:buFont typeface="Oswald"/>
              <a:buChar char="★"/>
            </a:pPr>
            <a:r>
              <a:rPr lang="es" sz="1400">
                <a:solidFill>
                  <a:schemeClr val="lt1"/>
                </a:solidFill>
                <a:latin typeface="Oswald"/>
                <a:ea typeface="Oswald"/>
                <a:cs typeface="Oswald"/>
                <a:sym typeface="Oswald"/>
                <a:hlinkClick r:id="rId12"/>
              </a:rPr>
              <a:t>Instituto Nacional de Ciberseguridad España (OSI)</a:t>
            </a:r>
          </a:p>
          <a:p>
            <a:pPr marL="457200" lvl="0" indent="-317500" algn="l"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3"/>
              </a:rPr>
              <a:t>¿Cómo podemos usar Twitter con nuestros alumnos?</a:t>
            </a:r>
          </a:p>
          <a:p>
            <a:pPr marL="457200" lvl="0" indent="-317500" algn="just"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14"/>
              </a:rPr>
              <a:t>TIC y Formación</a:t>
            </a:r>
          </a:p>
          <a:p>
            <a:pPr marL="457200" lvl="0" indent="-317500" algn="just" rtl="0">
              <a:lnSpc>
                <a:spcPct val="115000"/>
              </a:lnSpc>
              <a:spcBef>
                <a:spcPts val="0"/>
              </a:spcBef>
              <a:spcAft>
                <a:spcPts val="0"/>
              </a:spcAft>
              <a:buClr>
                <a:schemeClr val="lt1"/>
              </a:buClr>
              <a:buSzPct val="100000"/>
              <a:buFont typeface="Oswald"/>
              <a:buChar char="★"/>
            </a:pPr>
            <a:r>
              <a:rPr lang="es" sz="1400" u="sng">
                <a:solidFill>
                  <a:schemeClr val="lt1"/>
                </a:solidFill>
                <a:latin typeface="Oswald"/>
                <a:ea typeface="Oswald"/>
                <a:cs typeface="Oswald"/>
                <a:sym typeface="Oswald"/>
                <a:hlinkClick r:id="rId15"/>
              </a:rPr>
              <a:t>Guía usos y estilo en las redes sociales de la junta de castilla y león</a:t>
            </a:r>
          </a:p>
          <a:p>
            <a:pPr marL="457200" lvl="0" indent="-317500" algn="just" rtl="0">
              <a:lnSpc>
                <a:spcPct val="115000"/>
              </a:lnSpc>
              <a:spcBef>
                <a:spcPts val="0"/>
              </a:spcBef>
              <a:buClr>
                <a:schemeClr val="lt1"/>
              </a:buClr>
              <a:buSzPct val="100000"/>
              <a:buFont typeface="Oswald"/>
              <a:buChar char="★"/>
            </a:pPr>
            <a:r>
              <a:rPr lang="es" sz="1400" u="sng">
                <a:solidFill>
                  <a:schemeClr val="lt1"/>
                </a:solidFill>
                <a:latin typeface="Oswald"/>
                <a:ea typeface="Oswald"/>
                <a:cs typeface="Oswald"/>
                <a:sym typeface="Oswald"/>
                <a:hlinkClick r:id="rId16"/>
              </a:rPr>
              <a:t>La importancia de las Redes sociales en el ámbito educativo - SeDiCI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0" y="0"/>
            <a:ext cx="9144000" cy="810600"/>
          </a:xfrm>
          <a:prstGeom prst="rect">
            <a:avLst/>
          </a:prstGeom>
          <a:noFill/>
          <a:ln>
            <a:noFill/>
          </a:ln>
        </p:spPr>
        <p:txBody>
          <a:bodyPr wrap="square" lIns="91425" tIns="91425" rIns="91425" bIns="91425" anchor="ctr" anchorCtr="0">
            <a:noAutofit/>
          </a:bodyPr>
          <a:lstStyle/>
          <a:p>
            <a:pPr lvl="0" algn="ctr" rtl="0">
              <a:spcBef>
                <a:spcPts val="0"/>
              </a:spcBef>
              <a:buNone/>
            </a:pPr>
            <a:r>
              <a:rPr lang="es" sz="3600">
                <a:solidFill>
                  <a:schemeClr val="dk1"/>
                </a:solidFill>
                <a:latin typeface="Oswald"/>
                <a:ea typeface="Oswald"/>
                <a:cs typeface="Oswald"/>
                <a:sym typeface="Oswald"/>
              </a:rPr>
              <a:t>Age distribution of Internet use</a:t>
            </a:r>
          </a:p>
        </p:txBody>
      </p:sp>
      <p:sp>
        <p:nvSpPr>
          <p:cNvPr id="106" name="Shape 106"/>
          <p:cNvSpPr txBox="1"/>
          <p:nvPr/>
        </p:nvSpPr>
        <p:spPr>
          <a:xfrm>
            <a:off x="234600" y="1044900"/>
            <a:ext cx="3909900" cy="35682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The </a:t>
            </a:r>
            <a:r>
              <a:rPr lang="es" sz="1800">
                <a:solidFill>
                  <a:srgbClr val="0B5394"/>
                </a:solidFill>
                <a:highlight>
                  <a:srgbClr val="FFFFFF"/>
                </a:highlight>
                <a:latin typeface="Oswald"/>
                <a:ea typeface="Oswald"/>
                <a:cs typeface="Oswald"/>
                <a:sym typeface="Oswald"/>
              </a:rPr>
              <a:t>use of the Internet </a:t>
            </a:r>
            <a:r>
              <a:rPr lang="es" sz="1800">
                <a:solidFill>
                  <a:schemeClr val="accent2"/>
                </a:solidFill>
                <a:highlight>
                  <a:srgbClr val="FFFFFF"/>
                </a:highlight>
                <a:latin typeface="Oswald"/>
                <a:ea typeface="Oswald"/>
                <a:cs typeface="Oswald"/>
                <a:sym typeface="Oswald"/>
              </a:rPr>
              <a:t>is a majority practice among </a:t>
            </a:r>
            <a:r>
              <a:rPr lang="es" sz="1800">
                <a:solidFill>
                  <a:srgbClr val="0B5394"/>
                </a:solidFill>
                <a:highlight>
                  <a:srgbClr val="FFFFFF"/>
                </a:highlight>
                <a:latin typeface="Oswald"/>
                <a:ea typeface="Oswald"/>
                <a:cs typeface="Oswald"/>
                <a:sym typeface="Oswald"/>
              </a:rPr>
              <a:t>spanish young people </a:t>
            </a:r>
            <a:r>
              <a:rPr lang="es" sz="1800">
                <a:solidFill>
                  <a:srgbClr val="434343"/>
                </a:solidFill>
                <a:highlight>
                  <a:srgbClr val="FFFFFF"/>
                </a:highlight>
                <a:latin typeface="Oswald"/>
                <a:ea typeface="Oswald"/>
                <a:cs typeface="Oswald"/>
                <a:sym typeface="Oswald"/>
              </a:rPr>
              <a:t>(16-24 years of age),</a:t>
            </a:r>
            <a:r>
              <a:rPr lang="es" sz="1800">
                <a:solidFill>
                  <a:schemeClr val="accent2"/>
                </a:solidFill>
                <a:highlight>
                  <a:srgbClr val="FFFFFF"/>
                </a:highlight>
                <a:latin typeface="Oswald"/>
                <a:ea typeface="Oswald"/>
                <a:cs typeface="Oswald"/>
                <a:sym typeface="Oswald"/>
              </a:rPr>
              <a:t> with values </a:t>
            </a:r>
            <a:r>
              <a:rPr lang="es" sz="1800">
                <a:solidFill>
                  <a:srgbClr val="0B5394"/>
                </a:solidFill>
                <a:highlight>
                  <a:srgbClr val="FFFFFF"/>
                </a:highlight>
                <a:latin typeface="Oswald"/>
                <a:ea typeface="Oswald"/>
                <a:cs typeface="Oswald"/>
                <a:sym typeface="Oswald"/>
              </a:rPr>
              <a:t>around 98%</a:t>
            </a:r>
            <a:r>
              <a:rPr lang="es" sz="1800">
                <a:solidFill>
                  <a:schemeClr val="accent2"/>
                </a:solidFill>
                <a:highlight>
                  <a:srgbClr val="FFFFFF"/>
                </a:highlight>
                <a:latin typeface="Oswald"/>
                <a:ea typeface="Oswald"/>
                <a:cs typeface="Oswald"/>
                <a:sym typeface="Oswald"/>
              </a:rPr>
              <a:t>. </a:t>
            </a:r>
          </a:p>
          <a:p>
            <a:pPr marR="25400" lvl="0" algn="just" rtl="0">
              <a:lnSpc>
                <a:spcPct val="115000"/>
              </a:lnSpc>
              <a:spcBef>
                <a:spcPts val="0"/>
              </a:spcBef>
              <a:buNone/>
            </a:pPr>
            <a:endParaRPr sz="1800">
              <a:solidFill>
                <a:schemeClr val="accent2"/>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a:highlight>
                  <a:srgbClr val="FFFFFF"/>
                </a:highlight>
                <a:latin typeface="Oswald"/>
                <a:ea typeface="Oswald"/>
                <a:cs typeface="Oswald"/>
                <a:sym typeface="Oswald"/>
              </a:rPr>
              <a:t>Percentage decreases with age. </a:t>
            </a:r>
            <a:r>
              <a:rPr lang="es" sz="1800">
                <a:solidFill>
                  <a:schemeClr val="accent2"/>
                </a:solidFill>
                <a:highlight>
                  <a:srgbClr val="FFFFFF"/>
                </a:highlight>
                <a:latin typeface="Oswald"/>
                <a:ea typeface="Oswald"/>
                <a:cs typeface="Oswald"/>
                <a:sym typeface="Oswald"/>
              </a:rPr>
              <a:t>Even so, the</a:t>
            </a:r>
            <a:r>
              <a:rPr lang="es" sz="1800">
                <a:solidFill>
                  <a:srgbClr val="3D85C6"/>
                </a:solidFill>
                <a:highlight>
                  <a:srgbClr val="FFFFFF"/>
                </a:highlight>
                <a:latin typeface="Oswald"/>
                <a:ea typeface="Oswald"/>
                <a:cs typeface="Oswald"/>
                <a:sym typeface="Oswald"/>
              </a:rPr>
              <a:t> </a:t>
            </a:r>
            <a:r>
              <a:rPr lang="es" sz="1800">
                <a:solidFill>
                  <a:srgbClr val="0B5394"/>
                </a:solidFill>
                <a:highlight>
                  <a:srgbClr val="FFFFFF"/>
                </a:highlight>
                <a:latin typeface="Oswald"/>
                <a:ea typeface="Oswald"/>
                <a:cs typeface="Oswald"/>
                <a:sym typeface="Oswald"/>
              </a:rPr>
              <a:t>percentage of parents</a:t>
            </a:r>
            <a:r>
              <a:rPr lang="es" sz="1800">
                <a:solidFill>
                  <a:schemeClr val="accent2"/>
                </a:solidFill>
                <a:highlight>
                  <a:srgbClr val="FFFFFF"/>
                </a:highlight>
                <a:latin typeface="Oswald"/>
                <a:ea typeface="Oswald"/>
                <a:cs typeface="Oswald"/>
                <a:sym typeface="Oswald"/>
              </a:rPr>
              <a:t> of our clients or potential customers (parents under 55 of age) </a:t>
            </a:r>
            <a:r>
              <a:rPr lang="es" sz="1800">
                <a:solidFill>
                  <a:srgbClr val="0B5394"/>
                </a:solidFill>
                <a:highlight>
                  <a:srgbClr val="FFFFFF"/>
                </a:highlight>
                <a:latin typeface="Oswald"/>
                <a:ea typeface="Oswald"/>
                <a:cs typeface="Oswald"/>
                <a:sym typeface="Oswald"/>
              </a:rPr>
              <a:t>is still clearly over 75%. </a:t>
            </a:r>
          </a:p>
          <a:p>
            <a:pPr marR="25400" lvl="0" algn="just" rtl="0">
              <a:lnSpc>
                <a:spcPct val="115000"/>
              </a:lnSpc>
              <a:spcBef>
                <a:spcPts val="0"/>
              </a:spcBef>
              <a:buNone/>
            </a:pPr>
            <a:endParaRPr>
              <a:solidFill>
                <a:srgbClr val="0B5394"/>
              </a:solidFill>
              <a:highlight>
                <a:srgbClr val="FFFFFF"/>
              </a:highlight>
              <a:latin typeface="Oswald"/>
              <a:ea typeface="Oswald"/>
              <a:cs typeface="Oswald"/>
              <a:sym typeface="Oswald"/>
            </a:endParaRPr>
          </a:p>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These values are slightly lower than the EU average (INE).</a:t>
            </a:r>
          </a:p>
        </p:txBody>
      </p:sp>
      <p:sp>
        <p:nvSpPr>
          <p:cNvPr id="107" name="Shape 107"/>
          <p:cNvSpPr txBox="1"/>
          <p:nvPr/>
        </p:nvSpPr>
        <p:spPr>
          <a:xfrm>
            <a:off x="5180525" y="4176250"/>
            <a:ext cx="3639000" cy="7401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s" sz="1000" b="1">
                <a:solidFill>
                  <a:srgbClr val="3366FF"/>
                </a:solidFill>
              </a:rPr>
              <a:t>Spain use of Internet (Men) (Source: INE-Instituto Nacional de Estadística)</a:t>
            </a:r>
          </a:p>
        </p:txBody>
      </p:sp>
      <p:pic>
        <p:nvPicPr>
          <p:cNvPr id="108" name="Shape 108" title="Gráfico"/>
          <p:cNvPicPr preferRelativeResize="0"/>
          <p:nvPr/>
        </p:nvPicPr>
        <p:blipFill>
          <a:blip r:embed="rId3">
            <a:alphaModFix/>
          </a:blip>
          <a:stretch>
            <a:fillRect/>
          </a:stretch>
        </p:blipFill>
        <p:spPr>
          <a:xfrm>
            <a:off x="4087125" y="1264775"/>
            <a:ext cx="4904750" cy="2911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3"/>
        <p:cNvGrpSpPr/>
        <p:nvPr/>
      </p:nvGrpSpPr>
      <p:grpSpPr>
        <a:xfrm>
          <a:off x="0" y="0"/>
          <a:ext cx="0" cy="0"/>
          <a:chOff x="0" y="0"/>
          <a:chExt cx="0" cy="0"/>
        </a:xfrm>
      </p:grpSpPr>
      <p:sp>
        <p:nvSpPr>
          <p:cNvPr id="444" name="Shape 444"/>
          <p:cNvSpPr txBox="1">
            <a:spLocks noGrp="1"/>
          </p:cNvSpPr>
          <p:nvPr>
            <p:ph type="subTitle" idx="1"/>
          </p:nvPr>
        </p:nvSpPr>
        <p:spPr>
          <a:xfrm>
            <a:off x="4873675" y="212250"/>
            <a:ext cx="4148400" cy="3878400"/>
          </a:xfrm>
          <a:prstGeom prst="rect">
            <a:avLst/>
          </a:prstGeom>
        </p:spPr>
        <p:txBody>
          <a:bodyPr wrap="square" lIns="91425" tIns="91425" rIns="91425" bIns="91425" anchor="t" anchorCtr="0">
            <a:noAutofit/>
          </a:bodyPr>
          <a:lstStyle/>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4"/>
              </a:rPr>
              <a:t>Decálogo para el uso responsable de Twitter (Peter y Twitter) de Pantallas Amigas</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5"/>
              </a:rPr>
              <a:t>30 abreviaturas para sobrevivir en Twitter #Infografía</a:t>
            </a:r>
          </a:p>
          <a:p>
            <a:pPr marL="457200" lvl="0" indent="-317500" algn="l"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6"/>
              </a:rPr>
              <a:t>15 Herramientas para Community Managers que harán tu trabajo más fácil</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7"/>
              </a:rPr>
              <a:t>18 formas de enseñar y aprender con Twitter en el aula TIC</a:t>
            </a:r>
          </a:p>
          <a:p>
            <a:pPr marL="457200" lvl="0" indent="-317500" algn="l" rtl="0">
              <a:lnSpc>
                <a:spcPct val="115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8"/>
              </a:rPr>
              <a:t>What to tweet?</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9"/>
              </a:rPr>
              <a:t>10 razones para usar Twitter en educación</a:t>
            </a:r>
          </a:p>
          <a:p>
            <a:pPr marL="457200" lvl="0" indent="-317500" algn="just" rtl="0">
              <a:lnSpc>
                <a:spcPct val="150000"/>
              </a:lnSpc>
              <a:spcBef>
                <a:spcPts val="0"/>
              </a:spcBef>
              <a:spcAft>
                <a:spcPts val="0"/>
              </a:spcAft>
              <a:buClr>
                <a:srgbClr val="F3F3F3"/>
              </a:buClr>
              <a:buSzPct val="100000"/>
              <a:buFont typeface="Oswald"/>
              <a:buChar char="❖"/>
            </a:pPr>
            <a:r>
              <a:rPr lang="es" sz="1400" u="sng">
                <a:solidFill>
                  <a:srgbClr val="F3F3F3"/>
                </a:solidFill>
                <a:latin typeface="Oswald"/>
                <a:ea typeface="Oswald"/>
                <a:cs typeface="Oswald"/>
                <a:sym typeface="Oswald"/>
                <a:hlinkClick r:id="rId10"/>
              </a:rPr>
              <a:t>28 ideas para usar Twitter en la enseñanza</a:t>
            </a:r>
          </a:p>
          <a:p>
            <a:pPr marL="457200" lvl="0" indent="-317500" algn="just" rtl="0">
              <a:lnSpc>
                <a:spcPct val="150000"/>
              </a:lnSpc>
              <a:spcBef>
                <a:spcPts val="0"/>
              </a:spcBef>
              <a:buClr>
                <a:srgbClr val="F3F3F3"/>
              </a:buClr>
              <a:buSzPct val="100000"/>
              <a:buFont typeface="Oswald"/>
              <a:buChar char="❖"/>
            </a:pPr>
            <a:r>
              <a:rPr lang="es" sz="1400" u="sng">
                <a:solidFill>
                  <a:srgbClr val="F3F3F3"/>
                </a:solidFill>
                <a:latin typeface="Oswald"/>
                <a:ea typeface="Oswald"/>
                <a:cs typeface="Oswald"/>
                <a:sym typeface="Oswald"/>
                <a:hlinkClick r:id="rId11"/>
              </a:rPr>
              <a:t>Guía práctica para el uso de RRSS en instituciones</a:t>
            </a:r>
          </a:p>
          <a:p>
            <a:pPr marL="0" lvl="0" indent="-69850" algn="just" rtl="0">
              <a:lnSpc>
                <a:spcPct val="150000"/>
              </a:lnSpc>
              <a:spcBef>
                <a:spcPts val="0"/>
              </a:spcBef>
              <a:buClr>
                <a:schemeClr val="dk1"/>
              </a:buClr>
              <a:buSzPct val="78571"/>
              <a:buFont typeface="Arial"/>
              <a:buNone/>
            </a:pPr>
            <a:endParaRPr sz="1400">
              <a:solidFill>
                <a:srgbClr val="434343"/>
              </a:solidFill>
              <a:latin typeface="Oswald"/>
              <a:ea typeface="Oswald"/>
              <a:cs typeface="Oswald"/>
              <a:sym typeface="Oswald"/>
            </a:endParaRPr>
          </a:p>
          <a:p>
            <a:pPr lvl="0" algn="just" rtl="0">
              <a:lnSpc>
                <a:spcPct val="150000"/>
              </a:lnSpc>
              <a:spcBef>
                <a:spcPts val="0"/>
              </a:spcBef>
              <a:buNone/>
            </a:pPr>
            <a:endParaRPr sz="1400">
              <a:solidFill>
                <a:srgbClr val="434343"/>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Shape 449"/>
          <p:cNvSpPr txBox="1"/>
          <p:nvPr/>
        </p:nvSpPr>
        <p:spPr>
          <a:xfrm>
            <a:off x="5895474" y="3429000"/>
            <a:ext cx="3130426" cy="1547425"/>
          </a:xfrm>
          <a:prstGeom prst="rect">
            <a:avLst/>
          </a:prstGeom>
          <a:noFill/>
          <a:ln>
            <a:noFill/>
          </a:ln>
        </p:spPr>
        <p:txBody>
          <a:bodyPr wrap="square" lIns="91425" tIns="91425" rIns="91425" bIns="91425" anchor="t" anchorCtr="0">
            <a:noAutofit/>
          </a:bodyPr>
          <a:lstStyle/>
          <a:p>
            <a:pPr lvl="0" rtl="0">
              <a:spcBef>
                <a:spcPts val="0"/>
              </a:spcBef>
              <a:buNone/>
            </a:pPr>
            <a:endParaRPr lang="es" sz="2400" dirty="0" smtClean="0">
              <a:solidFill>
                <a:srgbClr val="0B5394"/>
              </a:solidFill>
              <a:latin typeface="Oswald"/>
              <a:ea typeface="Oswald"/>
              <a:cs typeface="Oswald"/>
              <a:sym typeface="Oswald"/>
            </a:endParaRPr>
          </a:p>
          <a:p>
            <a:pPr lvl="0" rtl="0">
              <a:spcBef>
                <a:spcPts val="0"/>
              </a:spcBef>
              <a:buNone/>
            </a:pPr>
            <a:endParaRPr lang="es" sz="2400" dirty="0">
              <a:solidFill>
                <a:srgbClr val="0B5394"/>
              </a:solidFill>
              <a:latin typeface="Oswald"/>
              <a:ea typeface="Oswald"/>
              <a:cs typeface="Oswald"/>
              <a:sym typeface="Oswald"/>
            </a:endParaRPr>
          </a:p>
          <a:p>
            <a:pPr lvl="0" rtl="0">
              <a:spcBef>
                <a:spcPts val="0"/>
              </a:spcBef>
              <a:buNone/>
            </a:pPr>
            <a:r>
              <a:rPr lang="es" sz="2400" dirty="0" smtClean="0">
                <a:solidFill>
                  <a:srgbClr val="0B5394"/>
                </a:solidFill>
                <a:latin typeface="Oswald"/>
                <a:ea typeface="Oswald"/>
                <a:cs typeface="Oswald"/>
                <a:sym typeface="Oswald"/>
              </a:rPr>
              <a:t>@</a:t>
            </a:r>
            <a:r>
              <a:rPr lang="es" sz="2400" dirty="0">
                <a:solidFill>
                  <a:srgbClr val="0B5394"/>
                </a:solidFill>
                <a:latin typeface="Oswald"/>
                <a:ea typeface="Oswald"/>
                <a:cs typeface="Oswald"/>
                <a:sym typeface="Oswald"/>
              </a:rPr>
              <a:t>pelandintecno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0" y="0"/>
            <a:ext cx="9144000" cy="1048500"/>
          </a:xfrm>
          <a:prstGeom prst="rect">
            <a:avLst/>
          </a:prstGeom>
          <a:noFill/>
          <a:ln>
            <a:noFill/>
          </a:ln>
        </p:spPr>
        <p:txBody>
          <a:bodyPr wrap="square" lIns="91425" tIns="91425" rIns="91425" bIns="91425" anchor="ctr" anchorCtr="0">
            <a:noAutofit/>
          </a:bodyPr>
          <a:lstStyle/>
          <a:p>
            <a:pPr lvl="0" algn="ctr" rtl="0">
              <a:spcBef>
                <a:spcPts val="0"/>
              </a:spcBef>
              <a:buNone/>
            </a:pPr>
            <a:r>
              <a:rPr lang="es" sz="3600">
                <a:solidFill>
                  <a:schemeClr val="dk1"/>
                </a:solidFill>
                <a:latin typeface="Oswald"/>
                <a:ea typeface="Oswald"/>
                <a:cs typeface="Oswald"/>
                <a:sym typeface="Oswald"/>
              </a:rPr>
              <a:t>Use of Social Media</a:t>
            </a:r>
          </a:p>
        </p:txBody>
      </p:sp>
      <p:sp>
        <p:nvSpPr>
          <p:cNvPr id="114" name="Shape 114"/>
          <p:cNvSpPr txBox="1"/>
          <p:nvPr/>
        </p:nvSpPr>
        <p:spPr>
          <a:xfrm>
            <a:off x="5624550" y="1545322"/>
            <a:ext cx="3341400" cy="3536627"/>
          </a:xfrm>
          <a:prstGeom prst="rect">
            <a:avLst/>
          </a:prstGeom>
          <a:noFill/>
          <a:ln>
            <a:noFill/>
          </a:ln>
        </p:spPr>
        <p:txBody>
          <a:bodyPr wrap="square" lIns="91425" tIns="91425" rIns="91425" bIns="91425" anchor="t" anchorCtr="0">
            <a:noAutofit/>
          </a:bodyPr>
          <a:lstStyle/>
          <a:p>
            <a:pPr marL="0" marR="25400" lvl="0" indent="0" algn="just" rtl="0">
              <a:lnSpc>
                <a:spcPct val="150000"/>
              </a:lnSpc>
              <a:spcBef>
                <a:spcPts val="0"/>
              </a:spcBef>
              <a:spcAft>
                <a:spcPts val="0"/>
              </a:spcAft>
              <a:buNone/>
            </a:pPr>
            <a:r>
              <a:rPr lang="es" sz="1800" dirty="0">
                <a:solidFill>
                  <a:schemeClr val="accent2"/>
                </a:solidFill>
                <a:highlight>
                  <a:srgbClr val="FFFFFF"/>
                </a:highlight>
                <a:latin typeface="Oswald"/>
                <a:ea typeface="Oswald"/>
                <a:cs typeface="Oswald"/>
                <a:sym typeface="Oswald"/>
              </a:rPr>
              <a:t>Among the young people, almost </a:t>
            </a:r>
            <a:r>
              <a:rPr lang="es" sz="1800" dirty="0">
                <a:solidFill>
                  <a:srgbClr val="0B5394"/>
                </a:solidFill>
                <a:highlight>
                  <a:srgbClr val="FFFFFF"/>
                </a:highlight>
                <a:latin typeface="Oswald"/>
                <a:ea typeface="Oswald"/>
                <a:cs typeface="Oswald"/>
                <a:sym typeface="Oswald"/>
              </a:rPr>
              <a:t>88% of Internet users participate in Social Networks, being their principal activity in Internet.</a:t>
            </a:r>
          </a:p>
          <a:p>
            <a:pPr marR="25400" lvl="0" rtl="0">
              <a:lnSpc>
                <a:spcPct val="115000"/>
              </a:lnSpc>
              <a:spcBef>
                <a:spcPts val="0"/>
              </a:spcBef>
              <a:buNone/>
            </a:pPr>
            <a:r>
              <a:rPr lang="es" sz="1800" dirty="0" smtClean="0">
                <a:solidFill>
                  <a:srgbClr val="0B5394"/>
                </a:solidFill>
                <a:highlight>
                  <a:srgbClr val="FFFFFF"/>
                </a:highlight>
                <a:latin typeface="Oswald"/>
                <a:ea typeface="Oswald"/>
                <a:cs typeface="Oswald"/>
                <a:sym typeface="Oswald"/>
              </a:rPr>
              <a:t>Example</a:t>
            </a:r>
            <a:r>
              <a:rPr lang="es" sz="1800" dirty="0">
                <a:solidFill>
                  <a:srgbClr val="1155CC"/>
                </a:solidFill>
                <a:highlight>
                  <a:srgbClr val="FFFFFF"/>
                </a:highlight>
                <a:latin typeface="Oswald"/>
                <a:ea typeface="Oswald"/>
                <a:cs typeface="Oswald"/>
                <a:sym typeface="Oswald"/>
              </a:rPr>
              <a:t>: </a:t>
            </a:r>
            <a:r>
              <a:rPr lang="es" sz="1800" dirty="0">
                <a:solidFill>
                  <a:schemeClr val="accent2"/>
                </a:solidFill>
                <a:highlight>
                  <a:srgbClr val="FFFFFF"/>
                </a:highlight>
                <a:latin typeface="Oswald"/>
                <a:ea typeface="Oswald"/>
                <a:cs typeface="Oswald"/>
                <a:sym typeface="Oswald"/>
              </a:rPr>
              <a:t>81% of spanish Internet users aged 16-55 use social networks (&gt; 15 million users)</a:t>
            </a:r>
          </a:p>
          <a:p>
            <a:pPr marL="0" marR="25400" lvl="0" indent="0" algn="just" rtl="0">
              <a:lnSpc>
                <a:spcPct val="150000"/>
              </a:lnSpc>
              <a:spcBef>
                <a:spcPts val="0"/>
              </a:spcBef>
              <a:spcAft>
                <a:spcPts val="0"/>
              </a:spcAft>
              <a:buNone/>
            </a:pPr>
            <a:endParaRPr sz="1800" dirty="0">
              <a:solidFill>
                <a:schemeClr val="accent2"/>
              </a:solidFill>
              <a:highlight>
                <a:srgbClr val="FFFFFF"/>
              </a:highlight>
              <a:latin typeface="Oswald"/>
              <a:ea typeface="Oswald"/>
              <a:cs typeface="Oswald"/>
              <a:sym typeface="Oswald"/>
            </a:endParaRPr>
          </a:p>
        </p:txBody>
      </p:sp>
      <p:sp>
        <p:nvSpPr>
          <p:cNvPr id="115" name="Shape 115"/>
          <p:cNvSpPr txBox="1"/>
          <p:nvPr/>
        </p:nvSpPr>
        <p:spPr>
          <a:xfrm>
            <a:off x="333050" y="1126825"/>
            <a:ext cx="6627900" cy="1048500"/>
          </a:xfrm>
          <a:prstGeom prst="rect">
            <a:avLst/>
          </a:prstGeom>
          <a:noFill/>
          <a:ln>
            <a:noFill/>
          </a:ln>
        </p:spPr>
        <p:txBody>
          <a:bodyPr wrap="square" lIns="91425" tIns="91425" rIns="91425" bIns="91425" anchor="t" anchorCtr="0">
            <a:noAutofit/>
          </a:bodyPr>
          <a:lstStyle/>
          <a:p>
            <a:pPr marL="0" marR="25400" lvl="0" indent="0" algn="just" rtl="0">
              <a:lnSpc>
                <a:spcPct val="150000"/>
              </a:lnSpc>
              <a:spcBef>
                <a:spcPts val="0"/>
              </a:spcBef>
              <a:spcAft>
                <a:spcPts val="0"/>
              </a:spcAft>
              <a:buNone/>
            </a:pPr>
            <a:r>
              <a:rPr lang="es" sz="1800">
                <a:solidFill>
                  <a:schemeClr val="accent2"/>
                </a:solidFill>
                <a:highlight>
                  <a:srgbClr val="FFFFFF"/>
                </a:highlight>
                <a:latin typeface="Oswald"/>
                <a:ea typeface="Oswald"/>
                <a:cs typeface="Oswald"/>
                <a:sym typeface="Oswald"/>
              </a:rPr>
              <a:t>In the EU, </a:t>
            </a:r>
            <a:r>
              <a:rPr lang="es" sz="1800">
                <a:solidFill>
                  <a:srgbClr val="0B5394"/>
                </a:solidFill>
                <a:highlight>
                  <a:srgbClr val="FFFFFF"/>
                </a:highlight>
                <a:latin typeface="Oswald"/>
                <a:ea typeface="Oswald"/>
                <a:cs typeface="Oswald"/>
                <a:sym typeface="Oswald"/>
              </a:rPr>
              <a:t>63% of internet users </a:t>
            </a:r>
            <a:r>
              <a:rPr lang="es" sz="1800">
                <a:solidFill>
                  <a:schemeClr val="accent2"/>
                </a:solidFill>
                <a:highlight>
                  <a:srgbClr val="FFFFFF"/>
                </a:highlight>
                <a:latin typeface="Oswald"/>
                <a:ea typeface="Oswald"/>
                <a:cs typeface="Oswald"/>
                <a:sym typeface="Oswald"/>
              </a:rPr>
              <a:t>aged 16-74 </a:t>
            </a:r>
            <a:r>
              <a:rPr lang="es" sz="1800">
                <a:solidFill>
                  <a:srgbClr val="0B5394"/>
                </a:solidFill>
                <a:highlight>
                  <a:srgbClr val="FFFFFF"/>
                </a:highlight>
                <a:latin typeface="Oswald"/>
                <a:ea typeface="Oswald"/>
                <a:cs typeface="Oswald"/>
                <a:sym typeface="Oswald"/>
              </a:rPr>
              <a:t>use Social Media</a:t>
            </a:r>
            <a:r>
              <a:rPr lang="es" sz="1800">
                <a:solidFill>
                  <a:schemeClr val="accent2"/>
                </a:solidFill>
                <a:highlight>
                  <a:srgbClr val="FFFFFF"/>
                </a:highlight>
                <a:latin typeface="Oswald"/>
                <a:ea typeface="Oswald"/>
                <a:cs typeface="Oswald"/>
                <a:sym typeface="Oswald"/>
              </a:rPr>
              <a:t> services.</a:t>
            </a:r>
          </a:p>
        </p:txBody>
      </p:sp>
      <p:pic>
        <p:nvPicPr>
          <p:cNvPr id="116" name="Shape 116" title="Gráfico"/>
          <p:cNvPicPr preferRelativeResize="0"/>
          <p:nvPr/>
        </p:nvPicPr>
        <p:blipFill>
          <a:blip r:embed="rId3">
            <a:alphaModFix/>
          </a:blip>
          <a:stretch>
            <a:fillRect/>
          </a:stretch>
        </p:blipFill>
        <p:spPr>
          <a:xfrm>
            <a:off x="467700" y="1545323"/>
            <a:ext cx="5033550" cy="3112425"/>
          </a:xfrm>
          <a:prstGeom prst="rect">
            <a:avLst/>
          </a:prstGeom>
          <a:noFill/>
          <a:ln>
            <a:noFill/>
          </a:ln>
        </p:spPr>
      </p:pic>
      <p:sp>
        <p:nvSpPr>
          <p:cNvPr id="117" name="Shape 117"/>
          <p:cNvSpPr txBox="1"/>
          <p:nvPr/>
        </p:nvSpPr>
        <p:spPr>
          <a:xfrm>
            <a:off x="1019700" y="4657750"/>
            <a:ext cx="3951000" cy="424200"/>
          </a:xfrm>
          <a:prstGeom prst="rect">
            <a:avLst/>
          </a:prstGeom>
          <a:noFill/>
          <a:ln>
            <a:noFill/>
          </a:ln>
        </p:spPr>
        <p:txBody>
          <a:bodyPr wrap="square" lIns="91425" tIns="91425" rIns="91425" bIns="91425" anchor="t" anchorCtr="0">
            <a:noAutofit/>
          </a:bodyPr>
          <a:lstStyle/>
          <a:p>
            <a:pPr marL="215900" lvl="0" rtl="0">
              <a:lnSpc>
                <a:spcPct val="115000"/>
              </a:lnSpc>
              <a:spcBef>
                <a:spcPts val="0"/>
              </a:spcBef>
              <a:buClr>
                <a:schemeClr val="dk1"/>
              </a:buClr>
              <a:buSzPct val="110000"/>
              <a:buFont typeface="Arial"/>
              <a:buNone/>
            </a:pPr>
            <a:r>
              <a:rPr lang="es" sz="1000" b="1">
                <a:solidFill>
                  <a:srgbClr val="0B5394"/>
                </a:solidFill>
              </a:rPr>
              <a:t>Source: </a:t>
            </a:r>
            <a:r>
              <a:rPr lang="es" sz="1000" b="1" u="sng">
                <a:solidFill>
                  <a:srgbClr val="0B5394"/>
                </a:solidFill>
                <a:highlight>
                  <a:srgbClr val="FFFFFF"/>
                </a:highlight>
                <a:hlinkClick r:id="rId4"/>
              </a:rPr>
              <a:t>Are you using social networks? (Eurostat)</a:t>
            </a:r>
          </a:p>
          <a:p>
            <a:pPr lv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descr="Uso RRSS.png"/>
          <p:cNvPicPr preferRelativeResize="0"/>
          <p:nvPr/>
        </p:nvPicPr>
        <p:blipFill>
          <a:blip r:embed="rId3">
            <a:alphaModFix/>
          </a:blip>
          <a:stretch>
            <a:fillRect/>
          </a:stretch>
        </p:blipFill>
        <p:spPr>
          <a:xfrm>
            <a:off x="5316175" y="1294150"/>
            <a:ext cx="3827825" cy="2907200"/>
          </a:xfrm>
          <a:prstGeom prst="rect">
            <a:avLst/>
          </a:prstGeom>
          <a:noFill/>
          <a:ln>
            <a:noFill/>
          </a:ln>
        </p:spPr>
      </p:pic>
      <p:pic>
        <p:nvPicPr>
          <p:cNvPr id="123" name="Shape 123" descr="bubbles-1985148_960_720.png"/>
          <p:cNvPicPr preferRelativeResize="0"/>
          <p:nvPr/>
        </p:nvPicPr>
        <p:blipFill>
          <a:blip r:embed="rId4">
            <a:alphaModFix/>
          </a:blip>
          <a:stretch>
            <a:fillRect/>
          </a:stretch>
        </p:blipFill>
        <p:spPr>
          <a:xfrm>
            <a:off x="4006516" y="4403624"/>
            <a:ext cx="1144718" cy="1067300"/>
          </a:xfrm>
          <a:prstGeom prst="rect">
            <a:avLst/>
          </a:prstGeom>
          <a:noFill/>
          <a:ln>
            <a:noFill/>
          </a:ln>
        </p:spPr>
      </p:pic>
      <p:pic>
        <p:nvPicPr>
          <p:cNvPr id="124" name="Shape 124" descr="bubbles-1968272_960_720.png"/>
          <p:cNvPicPr preferRelativeResize="0"/>
          <p:nvPr/>
        </p:nvPicPr>
        <p:blipFill>
          <a:blip r:embed="rId5">
            <a:alphaModFix/>
          </a:blip>
          <a:stretch>
            <a:fillRect/>
          </a:stretch>
        </p:blipFill>
        <p:spPr>
          <a:xfrm>
            <a:off x="-84222" y="4341750"/>
            <a:ext cx="998895" cy="1067300"/>
          </a:xfrm>
          <a:prstGeom prst="rect">
            <a:avLst/>
          </a:prstGeom>
          <a:noFill/>
          <a:ln>
            <a:noFill/>
          </a:ln>
        </p:spPr>
      </p:pic>
      <p:pic>
        <p:nvPicPr>
          <p:cNvPr id="125" name="Shape 125" descr="bubbles-1968275_960_720.png"/>
          <p:cNvPicPr preferRelativeResize="0"/>
          <p:nvPr/>
        </p:nvPicPr>
        <p:blipFill>
          <a:blip r:embed="rId6">
            <a:alphaModFix/>
          </a:blip>
          <a:stretch>
            <a:fillRect/>
          </a:stretch>
        </p:blipFill>
        <p:spPr>
          <a:xfrm>
            <a:off x="7613711" y="3605187"/>
            <a:ext cx="1465774" cy="1465774"/>
          </a:xfrm>
          <a:prstGeom prst="rect">
            <a:avLst/>
          </a:prstGeom>
          <a:noFill/>
          <a:ln>
            <a:noFill/>
          </a:ln>
        </p:spPr>
      </p:pic>
      <p:sp>
        <p:nvSpPr>
          <p:cNvPr id="126" name="Shape 126"/>
          <p:cNvSpPr txBox="1">
            <a:spLocks noGrp="1"/>
          </p:cNvSpPr>
          <p:nvPr>
            <p:ph type="ctrTitle"/>
          </p:nvPr>
        </p:nvSpPr>
        <p:spPr>
          <a:xfrm>
            <a:off x="0" y="86450"/>
            <a:ext cx="8944800" cy="7926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Actual situation of Social Media </a:t>
            </a:r>
            <a:r>
              <a:rPr lang="es" sz="2400">
                <a:solidFill>
                  <a:srgbClr val="0B5394"/>
                </a:solidFill>
                <a:latin typeface="Oswald"/>
                <a:ea typeface="Oswald"/>
                <a:cs typeface="Oswald"/>
                <a:sym typeface="Oswald"/>
              </a:rPr>
              <a:t>Spain</a:t>
            </a:r>
          </a:p>
        </p:txBody>
      </p:sp>
      <p:sp>
        <p:nvSpPr>
          <p:cNvPr id="127" name="Shape 127"/>
          <p:cNvSpPr txBox="1"/>
          <p:nvPr/>
        </p:nvSpPr>
        <p:spPr>
          <a:xfrm>
            <a:off x="266475" y="879050"/>
            <a:ext cx="5333400" cy="3737400"/>
          </a:xfrm>
          <a:prstGeom prst="rect">
            <a:avLst/>
          </a:prstGeom>
          <a:noFill/>
          <a:ln>
            <a:noFill/>
          </a:ln>
        </p:spPr>
        <p:txBody>
          <a:bodyPr wrap="square" lIns="91425" tIns="91425" rIns="91425" bIns="91425" anchor="t" anchorCtr="0">
            <a:noAutofit/>
          </a:bodyPr>
          <a:lstStyle/>
          <a:p>
            <a:pPr marL="457200" marR="25400" lvl="0" indent="-342900" rtl="0">
              <a:lnSpc>
                <a:spcPct val="115000"/>
              </a:lnSpc>
              <a:spcBef>
                <a:spcPts val="0"/>
              </a:spcBef>
              <a:buClr>
                <a:srgbClr val="0B5394"/>
              </a:buClr>
              <a:buSzPct val="100000"/>
              <a:buFont typeface="Oswald"/>
            </a:pPr>
            <a:r>
              <a:rPr lang="es" sz="1800" dirty="0">
                <a:solidFill>
                  <a:srgbClr val="0B5394"/>
                </a:solidFill>
                <a:latin typeface="Oswald"/>
                <a:ea typeface="Oswald"/>
                <a:cs typeface="Oswald"/>
                <a:sym typeface="Oswald"/>
              </a:rPr>
              <a:t>Spanish people already attend to 4,8 social networks on average (2017)</a:t>
            </a:r>
          </a:p>
          <a:p>
            <a:pPr marL="457200" marR="25400" lvl="0" indent="-342900" rtl="0">
              <a:lnSpc>
                <a:spcPct val="115000"/>
              </a:lnSpc>
              <a:spcBef>
                <a:spcPts val="0"/>
              </a:spcBef>
              <a:buClr>
                <a:srgbClr val="737E86"/>
              </a:buClr>
              <a:buSzPct val="100000"/>
              <a:buFont typeface="Oswald"/>
            </a:pPr>
            <a:r>
              <a:rPr lang="es" sz="1800" dirty="0">
                <a:solidFill>
                  <a:srgbClr val="FF00FF"/>
                </a:solidFill>
                <a:latin typeface="Oswald"/>
                <a:ea typeface="Oswald"/>
                <a:cs typeface="Oswald"/>
                <a:sym typeface="Oswald"/>
              </a:rPr>
              <a:t>LinkedIn </a:t>
            </a:r>
            <a:r>
              <a:rPr lang="es" sz="1800" dirty="0">
                <a:solidFill>
                  <a:schemeClr val="accent2"/>
                </a:solidFill>
                <a:latin typeface="Oswald"/>
                <a:ea typeface="Oswald"/>
                <a:cs typeface="Oswald"/>
                <a:sym typeface="Oswald"/>
              </a:rPr>
              <a:t>stands as the great professional social network.</a:t>
            </a:r>
          </a:p>
          <a:p>
            <a:pPr marL="457200" marR="25400" lvl="0" indent="-342900" rtl="0">
              <a:lnSpc>
                <a:spcPct val="115000"/>
              </a:lnSpc>
              <a:spcBef>
                <a:spcPts val="0"/>
              </a:spcBef>
              <a:buClr>
                <a:srgbClr val="737E86"/>
              </a:buClr>
              <a:buSzPct val="100000"/>
              <a:buFont typeface="Oswald"/>
            </a:pPr>
            <a:r>
              <a:rPr lang="es" sz="1800" dirty="0">
                <a:solidFill>
                  <a:schemeClr val="accent2"/>
                </a:solidFill>
                <a:latin typeface="Oswald"/>
                <a:ea typeface="Oswald"/>
                <a:cs typeface="Oswald"/>
                <a:sym typeface="Oswald"/>
              </a:rPr>
              <a:t>59% of </a:t>
            </a:r>
            <a:r>
              <a:rPr lang="es" sz="1800" dirty="0">
                <a:solidFill>
                  <a:srgbClr val="FF00FF"/>
                </a:solidFill>
                <a:latin typeface="Oswald"/>
                <a:ea typeface="Oswald"/>
                <a:cs typeface="Oswald"/>
                <a:sym typeface="Oswald"/>
              </a:rPr>
              <a:t>Twitter </a:t>
            </a:r>
            <a:r>
              <a:rPr lang="es" sz="1800" dirty="0">
                <a:solidFill>
                  <a:schemeClr val="accent2"/>
                </a:solidFill>
                <a:latin typeface="Oswald"/>
                <a:ea typeface="Oswald"/>
                <a:cs typeface="Oswald"/>
                <a:sym typeface="Oswald"/>
              </a:rPr>
              <a:t>users access daily. Twitter is the most intensive Social Media used.</a:t>
            </a:r>
          </a:p>
          <a:p>
            <a:pPr marL="457200" marR="25400" lvl="0" indent="-342900" rtl="0">
              <a:lnSpc>
                <a:spcPct val="115000"/>
              </a:lnSpc>
              <a:spcBef>
                <a:spcPts val="0"/>
              </a:spcBef>
              <a:buClr>
                <a:srgbClr val="737E86"/>
              </a:buClr>
              <a:buSzPct val="100000"/>
              <a:buFont typeface="Oswald"/>
            </a:pPr>
            <a:r>
              <a:rPr lang="es" sz="1800" dirty="0">
                <a:solidFill>
                  <a:srgbClr val="FF00FF"/>
                </a:solidFill>
                <a:latin typeface="Oswald"/>
                <a:ea typeface="Oswald"/>
                <a:cs typeface="Oswald"/>
                <a:sym typeface="Oswald"/>
              </a:rPr>
              <a:t>Facebook </a:t>
            </a:r>
            <a:r>
              <a:rPr lang="es" sz="1800" dirty="0">
                <a:solidFill>
                  <a:schemeClr val="accent2"/>
                </a:solidFill>
                <a:latin typeface="Oswald"/>
                <a:ea typeface="Oswald"/>
                <a:cs typeface="Oswald"/>
                <a:sym typeface="Oswald"/>
              </a:rPr>
              <a:t>and </a:t>
            </a:r>
            <a:r>
              <a:rPr lang="es" sz="1800" dirty="0">
                <a:solidFill>
                  <a:srgbClr val="FF00FF"/>
                </a:solidFill>
                <a:latin typeface="Oswald"/>
                <a:ea typeface="Oswald"/>
                <a:cs typeface="Oswald"/>
                <a:sym typeface="Oswald"/>
              </a:rPr>
              <a:t>WhatsApp </a:t>
            </a:r>
            <a:r>
              <a:rPr lang="es" sz="1800" dirty="0">
                <a:solidFill>
                  <a:schemeClr val="accent2"/>
                </a:solidFill>
                <a:latin typeface="Oswald"/>
                <a:ea typeface="Oswald"/>
                <a:cs typeface="Oswald"/>
                <a:sym typeface="Oswald"/>
              </a:rPr>
              <a:t>are in the first step. Almost everyone uses them.</a:t>
            </a:r>
          </a:p>
          <a:p>
            <a:pPr marL="457200" marR="25400" lvl="0" indent="-342900" rtl="0">
              <a:lnSpc>
                <a:spcPct val="115000"/>
              </a:lnSpc>
              <a:spcBef>
                <a:spcPts val="0"/>
              </a:spcBef>
              <a:buClr>
                <a:srgbClr val="737E86"/>
              </a:buClr>
              <a:buSzPct val="100000"/>
              <a:buFont typeface="Oswald"/>
            </a:pPr>
            <a:r>
              <a:rPr lang="es" sz="1800" dirty="0">
                <a:solidFill>
                  <a:srgbClr val="FF00FF"/>
                </a:solidFill>
                <a:latin typeface="Oswald"/>
                <a:ea typeface="Oswald"/>
                <a:cs typeface="Oswald"/>
                <a:sym typeface="Oswald"/>
              </a:rPr>
              <a:t>Twitter </a:t>
            </a:r>
            <a:r>
              <a:rPr lang="es" sz="1800" dirty="0">
                <a:solidFill>
                  <a:schemeClr val="accent2"/>
                </a:solidFill>
                <a:latin typeface="Oswald"/>
                <a:ea typeface="Oswald"/>
                <a:cs typeface="Oswald"/>
                <a:sym typeface="Oswald"/>
              </a:rPr>
              <a:t>stays very far from Facebook, but continues above Instagram</a:t>
            </a:r>
          </a:p>
          <a:p>
            <a:pPr marL="457200" marR="25400" lvl="0" indent="-342900" rtl="0">
              <a:lnSpc>
                <a:spcPct val="115000"/>
              </a:lnSpc>
              <a:spcBef>
                <a:spcPts val="0"/>
              </a:spcBef>
              <a:buClr>
                <a:srgbClr val="737E86"/>
              </a:buClr>
              <a:buSzPct val="100000"/>
              <a:buFont typeface="Oswald"/>
            </a:pPr>
            <a:r>
              <a:rPr lang="es" sz="1800" dirty="0">
                <a:solidFill>
                  <a:srgbClr val="FF00FF"/>
                </a:solidFill>
                <a:latin typeface="Oswald"/>
                <a:ea typeface="Oswald"/>
                <a:cs typeface="Oswald"/>
                <a:sym typeface="Oswald"/>
              </a:rPr>
              <a:t>Instagram </a:t>
            </a:r>
            <a:r>
              <a:rPr lang="es" sz="1800" dirty="0">
                <a:solidFill>
                  <a:schemeClr val="accent2"/>
                </a:solidFill>
                <a:latin typeface="Oswald"/>
                <a:ea typeface="Oswald"/>
                <a:cs typeface="Oswald"/>
                <a:sym typeface="Oswald"/>
              </a:rPr>
              <a:t>continues to grow but at slower rate than in recent years.</a:t>
            </a:r>
          </a:p>
        </p:txBody>
      </p:sp>
      <p:sp>
        <p:nvSpPr>
          <p:cNvPr id="128" name="Shape 128"/>
          <p:cNvSpPr txBox="1"/>
          <p:nvPr/>
        </p:nvSpPr>
        <p:spPr>
          <a:xfrm>
            <a:off x="6234725" y="879050"/>
            <a:ext cx="2602800" cy="407100"/>
          </a:xfrm>
          <a:prstGeom prst="rect">
            <a:avLst/>
          </a:prstGeom>
          <a:noFill/>
          <a:ln>
            <a:noFill/>
          </a:ln>
        </p:spPr>
        <p:txBody>
          <a:bodyPr wrap="square" lIns="91425" tIns="91425" rIns="91425" bIns="91425" anchor="t" anchorCtr="0">
            <a:noAutofit/>
          </a:bodyPr>
          <a:lstStyle/>
          <a:p>
            <a:pPr marL="215900" lvl="0" rtl="0">
              <a:lnSpc>
                <a:spcPct val="115000"/>
              </a:lnSpc>
              <a:spcBef>
                <a:spcPts val="0"/>
              </a:spcBef>
              <a:buNone/>
            </a:pPr>
            <a:r>
              <a:rPr lang="es" sz="1000" b="1">
                <a:solidFill>
                  <a:srgbClr val="0B5394"/>
                </a:solidFill>
              </a:rPr>
              <a:t>Source: </a:t>
            </a:r>
            <a:r>
              <a:rPr lang="es" sz="1000" b="1" u="sng">
                <a:solidFill>
                  <a:srgbClr val="0B5394"/>
                </a:solidFill>
                <a:highlight>
                  <a:srgbClr val="FFFFFF"/>
                </a:highlight>
                <a:hlinkClick r:id="rId7"/>
              </a:rPr>
              <a:t>Estudio Anual de Redes Sociales</a:t>
            </a:r>
            <a:r>
              <a:rPr lang="es" sz="1000" b="1">
                <a:solidFill>
                  <a:srgbClr val="0B5394"/>
                </a:solidFill>
                <a:highlight>
                  <a:srgbClr val="FFFFFF"/>
                </a:highlight>
              </a:rPr>
              <a:t> @IAB_SPAIN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descr="Horas semana.png"/>
          <p:cNvPicPr preferRelativeResize="0"/>
          <p:nvPr/>
        </p:nvPicPr>
        <p:blipFill>
          <a:blip r:embed="rId3">
            <a:alphaModFix/>
          </a:blip>
          <a:stretch>
            <a:fillRect/>
          </a:stretch>
        </p:blipFill>
        <p:spPr>
          <a:xfrm>
            <a:off x="754201" y="1004588"/>
            <a:ext cx="7511951" cy="3211625"/>
          </a:xfrm>
          <a:prstGeom prst="rect">
            <a:avLst/>
          </a:prstGeom>
          <a:noFill/>
          <a:ln>
            <a:noFill/>
          </a:ln>
        </p:spPr>
      </p:pic>
      <p:sp>
        <p:nvSpPr>
          <p:cNvPr id="134" name="Shape 134"/>
          <p:cNvSpPr txBox="1">
            <a:spLocks noGrp="1"/>
          </p:cNvSpPr>
          <p:nvPr>
            <p:ph type="ctrTitle"/>
          </p:nvPr>
        </p:nvSpPr>
        <p:spPr>
          <a:xfrm>
            <a:off x="46950" y="86450"/>
            <a:ext cx="8745300" cy="792600"/>
          </a:xfrm>
          <a:prstGeom prst="rect">
            <a:avLst/>
          </a:prstGeom>
        </p:spPr>
        <p:txBody>
          <a:bodyPr wrap="square" lIns="91425" tIns="91425" rIns="91425" bIns="91425" anchor="b" anchorCtr="0">
            <a:noAutofit/>
          </a:bodyPr>
          <a:lstStyle/>
          <a:p>
            <a:pPr lvl="0" algn="l" rtl="0">
              <a:lnSpc>
                <a:spcPct val="100000"/>
              </a:lnSpc>
              <a:spcBef>
                <a:spcPts val="0"/>
              </a:spcBef>
              <a:buNone/>
            </a:pPr>
            <a:r>
              <a:rPr lang="es" sz="3600">
                <a:solidFill>
                  <a:srgbClr val="000000"/>
                </a:solidFill>
                <a:latin typeface="Oswald"/>
                <a:ea typeface="Oswald"/>
                <a:cs typeface="Oswald"/>
                <a:sym typeface="Oswald"/>
              </a:rPr>
              <a:t>Actual situation of Social Media </a:t>
            </a:r>
            <a:r>
              <a:rPr lang="es" sz="2400">
                <a:solidFill>
                  <a:srgbClr val="0B5394"/>
                </a:solidFill>
                <a:latin typeface="Oswald"/>
                <a:ea typeface="Oswald"/>
                <a:cs typeface="Oswald"/>
                <a:sym typeface="Oswald"/>
              </a:rPr>
              <a:t>Spain</a:t>
            </a:r>
          </a:p>
        </p:txBody>
      </p:sp>
      <p:sp>
        <p:nvSpPr>
          <p:cNvPr id="135" name="Shape 135"/>
          <p:cNvSpPr txBox="1"/>
          <p:nvPr/>
        </p:nvSpPr>
        <p:spPr>
          <a:xfrm>
            <a:off x="7748025" y="4280075"/>
            <a:ext cx="1395900" cy="739800"/>
          </a:xfrm>
          <a:prstGeom prst="rect">
            <a:avLst/>
          </a:prstGeom>
          <a:noFill/>
          <a:ln>
            <a:noFill/>
          </a:ln>
        </p:spPr>
        <p:txBody>
          <a:bodyPr wrap="square" lIns="91425" tIns="91425" rIns="91425" bIns="91425" anchor="t" anchorCtr="0">
            <a:noAutofit/>
          </a:bodyPr>
          <a:lstStyle/>
          <a:p>
            <a:pPr marL="215900" lvl="0" algn="ctr" rtl="0">
              <a:lnSpc>
                <a:spcPct val="115000"/>
              </a:lnSpc>
              <a:spcBef>
                <a:spcPts val="0"/>
              </a:spcBef>
              <a:buNone/>
            </a:pPr>
            <a:r>
              <a:rPr lang="es" sz="1000" b="1">
                <a:solidFill>
                  <a:srgbClr val="0B5394"/>
                </a:solidFill>
              </a:rPr>
              <a:t>Source: </a:t>
            </a:r>
            <a:r>
              <a:rPr lang="es" sz="1000" b="1" u="sng">
                <a:solidFill>
                  <a:srgbClr val="0B5394"/>
                </a:solidFill>
                <a:hlinkClick r:id="rId4"/>
              </a:rPr>
              <a:t>Estudio Anual de Redes Sociales</a:t>
            </a:r>
            <a:r>
              <a:rPr lang="es" sz="1000" b="1">
                <a:solidFill>
                  <a:srgbClr val="0B5394"/>
                </a:solidFill>
              </a:rPr>
              <a:t> @IAB_SPAIN</a:t>
            </a:r>
          </a:p>
        </p:txBody>
      </p:sp>
      <p:pic>
        <p:nvPicPr>
          <p:cNvPr id="136" name="Shape 136" descr="twitter-2048133_960_720.png"/>
          <p:cNvPicPr preferRelativeResize="0"/>
          <p:nvPr/>
        </p:nvPicPr>
        <p:blipFill>
          <a:blip r:embed="rId5">
            <a:alphaModFix/>
          </a:blip>
          <a:stretch>
            <a:fillRect/>
          </a:stretch>
        </p:blipFill>
        <p:spPr>
          <a:xfrm>
            <a:off x="7433388" y="1091750"/>
            <a:ext cx="1710611" cy="1549226"/>
          </a:xfrm>
          <a:prstGeom prst="rect">
            <a:avLst/>
          </a:prstGeom>
          <a:noFill/>
          <a:ln>
            <a:noFill/>
          </a:ln>
        </p:spPr>
      </p:pic>
      <p:pic>
        <p:nvPicPr>
          <p:cNvPr id="137" name="Shape 137" descr="google-2172744_960_720.png"/>
          <p:cNvPicPr preferRelativeResize="0"/>
          <p:nvPr/>
        </p:nvPicPr>
        <p:blipFill>
          <a:blip r:embed="rId6">
            <a:alphaModFix/>
          </a:blip>
          <a:stretch>
            <a:fillRect/>
          </a:stretch>
        </p:blipFill>
        <p:spPr>
          <a:xfrm>
            <a:off x="-519047" y="4072737"/>
            <a:ext cx="1688675" cy="1529350"/>
          </a:xfrm>
          <a:prstGeom prst="rect">
            <a:avLst/>
          </a:prstGeom>
          <a:noFill/>
          <a:ln>
            <a:noFill/>
          </a:ln>
        </p:spPr>
      </p:pic>
      <p:sp>
        <p:nvSpPr>
          <p:cNvPr id="138" name="Shape 138"/>
          <p:cNvSpPr txBox="1"/>
          <p:nvPr/>
        </p:nvSpPr>
        <p:spPr>
          <a:xfrm>
            <a:off x="4795900" y="879050"/>
            <a:ext cx="1710600" cy="509100"/>
          </a:xfrm>
          <a:prstGeom prst="rect">
            <a:avLst/>
          </a:prstGeom>
          <a:noFill/>
          <a:ln>
            <a:noFill/>
          </a:ln>
        </p:spPr>
        <p:txBody>
          <a:bodyPr wrap="square" lIns="91425" tIns="91425" rIns="91425" bIns="91425" anchor="t" anchorCtr="0">
            <a:noAutofit/>
          </a:bodyPr>
          <a:lstStyle/>
          <a:p>
            <a:pPr lvl="0">
              <a:spcBef>
                <a:spcPts val="0"/>
              </a:spcBef>
              <a:buNone/>
            </a:pPr>
            <a:r>
              <a:rPr lang="es" sz="2400">
                <a:solidFill>
                  <a:srgbClr val="0B5394"/>
                </a:solidFill>
                <a:latin typeface="Oswald"/>
                <a:ea typeface="Oswald"/>
                <a:cs typeface="Oswald"/>
                <a:sym typeface="Oswald"/>
              </a:rPr>
              <a:t>hours/week</a:t>
            </a:r>
          </a:p>
        </p:txBody>
      </p:sp>
      <p:sp>
        <p:nvSpPr>
          <p:cNvPr id="139" name="Shape 139"/>
          <p:cNvSpPr txBox="1"/>
          <p:nvPr/>
        </p:nvSpPr>
        <p:spPr>
          <a:xfrm rot="-4483043">
            <a:off x="655284" y="4514978"/>
            <a:ext cx="1261096" cy="407122"/>
          </a:xfrm>
          <a:prstGeom prst="rect">
            <a:avLst/>
          </a:prstGeom>
          <a:noFill/>
          <a:ln>
            <a:noFill/>
          </a:ln>
        </p:spPr>
        <p:txBody>
          <a:bodyPr wrap="square" lIns="91425" tIns="91425" rIns="91425" bIns="91425" anchor="t" anchorCtr="0">
            <a:noAutofit/>
          </a:bodyPr>
          <a:lstStyle/>
          <a:p>
            <a:pPr lvl="0" algn="r">
              <a:spcBef>
                <a:spcPts val="0"/>
              </a:spcBef>
              <a:buNone/>
            </a:pPr>
            <a:r>
              <a:rPr lang="es" b="1">
                <a:latin typeface="Oswald"/>
                <a:ea typeface="Oswald"/>
                <a:cs typeface="Oswald"/>
                <a:sym typeface="Oswald"/>
              </a:rPr>
              <a:t>Whatsapp</a:t>
            </a:r>
          </a:p>
        </p:txBody>
      </p:sp>
      <p:sp>
        <p:nvSpPr>
          <p:cNvPr id="140" name="Shape 140"/>
          <p:cNvSpPr txBox="1"/>
          <p:nvPr/>
        </p:nvSpPr>
        <p:spPr>
          <a:xfrm rot="-4483043">
            <a:off x="11662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Spotify</a:t>
            </a:r>
          </a:p>
        </p:txBody>
      </p:sp>
      <p:sp>
        <p:nvSpPr>
          <p:cNvPr id="141" name="Shape 141"/>
          <p:cNvSpPr txBox="1"/>
          <p:nvPr/>
        </p:nvSpPr>
        <p:spPr>
          <a:xfrm rot="-4483043">
            <a:off x="18913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Facebook</a:t>
            </a:r>
          </a:p>
        </p:txBody>
      </p:sp>
      <p:sp>
        <p:nvSpPr>
          <p:cNvPr id="142" name="Shape 142"/>
          <p:cNvSpPr txBox="1"/>
          <p:nvPr/>
        </p:nvSpPr>
        <p:spPr>
          <a:xfrm rot="-4483043">
            <a:off x="25259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Youtube</a:t>
            </a:r>
          </a:p>
        </p:txBody>
      </p:sp>
      <p:sp>
        <p:nvSpPr>
          <p:cNvPr id="143" name="Shape 143"/>
          <p:cNvSpPr txBox="1"/>
          <p:nvPr/>
        </p:nvSpPr>
        <p:spPr>
          <a:xfrm rot="-4483043">
            <a:off x="3084609"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Telegram</a:t>
            </a:r>
          </a:p>
        </p:txBody>
      </p:sp>
      <p:sp>
        <p:nvSpPr>
          <p:cNvPr id="144" name="Shape 144"/>
          <p:cNvSpPr txBox="1"/>
          <p:nvPr/>
        </p:nvSpPr>
        <p:spPr>
          <a:xfrm rot="-4483043">
            <a:off x="369452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Instagram</a:t>
            </a:r>
          </a:p>
        </p:txBody>
      </p:sp>
      <p:sp>
        <p:nvSpPr>
          <p:cNvPr id="145" name="Shape 145"/>
          <p:cNvSpPr txBox="1"/>
          <p:nvPr/>
        </p:nvSpPr>
        <p:spPr>
          <a:xfrm rot="-4483043">
            <a:off x="439657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Twitter</a:t>
            </a:r>
          </a:p>
        </p:txBody>
      </p:sp>
      <p:sp>
        <p:nvSpPr>
          <p:cNvPr id="146" name="Shape 146"/>
          <p:cNvSpPr txBox="1"/>
          <p:nvPr/>
        </p:nvSpPr>
        <p:spPr>
          <a:xfrm rot="-4483043">
            <a:off x="5002972"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Line</a:t>
            </a:r>
          </a:p>
        </p:txBody>
      </p:sp>
      <p:sp>
        <p:nvSpPr>
          <p:cNvPr id="147" name="Shape 147"/>
          <p:cNvSpPr txBox="1"/>
          <p:nvPr/>
        </p:nvSpPr>
        <p:spPr>
          <a:xfrm rot="-4483043">
            <a:off x="5658959" y="4514978"/>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Pinterest</a:t>
            </a:r>
          </a:p>
        </p:txBody>
      </p:sp>
      <p:sp>
        <p:nvSpPr>
          <p:cNvPr id="148" name="Shape 148"/>
          <p:cNvSpPr txBox="1"/>
          <p:nvPr/>
        </p:nvSpPr>
        <p:spPr>
          <a:xfrm rot="-4483043">
            <a:off x="62228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Google +</a:t>
            </a:r>
          </a:p>
        </p:txBody>
      </p:sp>
      <p:sp>
        <p:nvSpPr>
          <p:cNvPr id="149" name="Shape 149"/>
          <p:cNvSpPr txBox="1"/>
          <p:nvPr/>
        </p:nvSpPr>
        <p:spPr>
          <a:xfrm rot="-4483043">
            <a:off x="6921334" y="4531103"/>
            <a:ext cx="1261096" cy="407122"/>
          </a:xfrm>
          <a:prstGeom prst="rect">
            <a:avLst/>
          </a:prstGeom>
          <a:noFill/>
          <a:ln>
            <a:noFill/>
          </a:ln>
        </p:spPr>
        <p:txBody>
          <a:bodyPr wrap="square" lIns="91425" tIns="91425" rIns="91425" bIns="91425" anchor="t" anchorCtr="0">
            <a:noAutofit/>
          </a:bodyPr>
          <a:lstStyle/>
          <a:p>
            <a:pPr lvl="0" algn="r" rtl="0">
              <a:spcBef>
                <a:spcPts val="0"/>
              </a:spcBef>
              <a:buNone/>
            </a:pPr>
            <a:r>
              <a:rPr lang="es" b="1">
                <a:latin typeface="Oswald"/>
                <a:ea typeface="Oswald"/>
                <a:cs typeface="Oswald"/>
                <a:sym typeface="Oswald"/>
              </a:rPr>
              <a:t>LinkedIn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p:nvPr/>
        </p:nvSpPr>
        <p:spPr>
          <a:xfrm>
            <a:off x="195950" y="870449"/>
            <a:ext cx="4262700" cy="3353400"/>
          </a:xfrm>
          <a:prstGeom prst="rect">
            <a:avLst/>
          </a:prstGeom>
          <a:noFill/>
          <a:ln>
            <a:noFill/>
          </a:ln>
        </p:spPr>
        <p:txBody>
          <a:bodyPr wrap="square" lIns="91425" tIns="91425" rIns="91425" bIns="91425" anchor="t" anchorCtr="0">
            <a:noAutofit/>
          </a:bodyPr>
          <a:lstStyle/>
          <a:p>
            <a:pPr marL="457200" lvl="0" indent="-342900">
              <a:lnSpc>
                <a:spcPct val="150000"/>
              </a:lnSpc>
              <a:spcBef>
                <a:spcPts val="0"/>
              </a:spcBef>
              <a:spcAft>
                <a:spcPts val="0"/>
              </a:spcAft>
              <a:buClr>
                <a:srgbClr val="0B5394"/>
              </a:buClr>
              <a:buSzPct val="100000"/>
              <a:buFont typeface="Oswald"/>
              <a:buChar char="➢"/>
            </a:pPr>
            <a:r>
              <a:rPr lang="es" sz="1800" dirty="0">
                <a:solidFill>
                  <a:srgbClr val="0B5394"/>
                </a:solidFill>
                <a:highlight>
                  <a:srgbClr val="FFFFFF"/>
                </a:highlight>
                <a:latin typeface="Oswald"/>
                <a:ea typeface="Oswald"/>
                <a:cs typeface="Oswald"/>
                <a:sym typeface="Oswald"/>
              </a:rPr>
              <a:t>Marketing tool</a:t>
            </a:r>
          </a:p>
          <a:p>
            <a:pPr marL="457200" lvl="0" indent="-342900">
              <a:lnSpc>
                <a:spcPct val="150000"/>
              </a:lnSpc>
              <a:spcBef>
                <a:spcPts val="0"/>
              </a:spcBef>
              <a:spcAft>
                <a:spcPts val="0"/>
              </a:spcAft>
              <a:buClr>
                <a:srgbClr val="0B5394"/>
              </a:buClr>
              <a:buSzPct val="100000"/>
              <a:buFont typeface="Oswald"/>
              <a:buChar char="➢"/>
            </a:pPr>
            <a:r>
              <a:rPr lang="es" sz="1800" dirty="0">
                <a:solidFill>
                  <a:srgbClr val="0B5394"/>
                </a:solidFill>
                <a:latin typeface="Oswald"/>
                <a:ea typeface="Oswald"/>
                <a:cs typeface="Oswald"/>
                <a:sym typeface="Oswald"/>
              </a:rPr>
              <a:t>Responsive channel for supporting and engaging with students.</a:t>
            </a:r>
          </a:p>
          <a:p>
            <a:pPr marL="457200" lvl="0" indent="-342900">
              <a:lnSpc>
                <a:spcPct val="150000"/>
              </a:lnSpc>
              <a:spcBef>
                <a:spcPts val="0"/>
              </a:spcBef>
              <a:spcAft>
                <a:spcPts val="0"/>
              </a:spcAft>
              <a:buClr>
                <a:srgbClr val="0B5394"/>
              </a:buClr>
              <a:buSzPct val="100000"/>
              <a:buFont typeface="Oswald"/>
              <a:buChar char="➢"/>
            </a:pPr>
            <a:r>
              <a:rPr lang="es" sz="1800" dirty="0">
                <a:solidFill>
                  <a:srgbClr val="0B5394"/>
                </a:solidFill>
                <a:highlight>
                  <a:srgbClr val="FFFFFF"/>
                </a:highlight>
                <a:latin typeface="Oswald"/>
                <a:ea typeface="Oswald"/>
                <a:cs typeface="Oswald"/>
                <a:sym typeface="Oswald"/>
              </a:rPr>
              <a:t>Information sources or teaching resources</a:t>
            </a:r>
          </a:p>
          <a:p>
            <a:pPr marL="457200" lvl="0" indent="-342900" rtl="0">
              <a:lnSpc>
                <a:spcPct val="150000"/>
              </a:lnSpc>
              <a:spcBef>
                <a:spcPts val="0"/>
              </a:spcBef>
              <a:buClr>
                <a:srgbClr val="0B5394"/>
              </a:buClr>
              <a:buSzPct val="100000"/>
              <a:buFont typeface="Oswald"/>
              <a:buChar char="➢"/>
            </a:pPr>
            <a:r>
              <a:rPr lang="es" sz="1800" dirty="0">
                <a:solidFill>
                  <a:srgbClr val="0B5394"/>
                </a:solidFill>
                <a:highlight>
                  <a:srgbClr val="FFFFFF"/>
                </a:highlight>
                <a:latin typeface="Oswald"/>
                <a:ea typeface="Oswald"/>
                <a:cs typeface="Oswald"/>
                <a:sym typeface="Oswald"/>
              </a:rPr>
              <a:t>Comunication, professional development, and collaboration among members of teaching and research staff, information services staff, and administrators.</a:t>
            </a:r>
          </a:p>
        </p:txBody>
      </p:sp>
      <p:pic>
        <p:nvPicPr>
          <p:cNvPr id="155" name="Shape 155" descr="icon-2685465_960_720.jpg"/>
          <p:cNvPicPr preferRelativeResize="0"/>
          <p:nvPr/>
        </p:nvPicPr>
        <p:blipFill rotWithShape="1">
          <a:blip r:embed="rId3">
            <a:alphaModFix/>
          </a:blip>
          <a:srcRect l="23237" r="20056"/>
          <a:stretch/>
        </p:blipFill>
        <p:spPr>
          <a:xfrm>
            <a:off x="4458650" y="638175"/>
            <a:ext cx="5185426" cy="4505325"/>
          </a:xfrm>
          <a:prstGeom prst="rect">
            <a:avLst/>
          </a:prstGeom>
          <a:noFill/>
          <a:ln>
            <a:noFill/>
          </a:ln>
        </p:spPr>
      </p:pic>
      <p:sp>
        <p:nvSpPr>
          <p:cNvPr id="156" name="Shape 156"/>
          <p:cNvSpPr txBox="1">
            <a:spLocks noGrp="1"/>
          </p:cNvSpPr>
          <p:nvPr>
            <p:ph type="ctrTitle"/>
          </p:nvPr>
        </p:nvSpPr>
        <p:spPr>
          <a:xfrm>
            <a:off x="311700" y="160450"/>
            <a:ext cx="8520600" cy="600000"/>
          </a:xfrm>
          <a:prstGeom prst="rect">
            <a:avLst/>
          </a:prstGeom>
        </p:spPr>
        <p:txBody>
          <a:bodyPr wrap="square" lIns="91425" tIns="91425" rIns="91425" bIns="91425" anchor="b" anchorCtr="0">
            <a:noAutofit/>
          </a:bodyPr>
          <a:lstStyle/>
          <a:p>
            <a:pPr lvl="0">
              <a:spcBef>
                <a:spcPts val="0"/>
              </a:spcBef>
              <a:buNone/>
            </a:pPr>
            <a:r>
              <a:rPr lang="es" sz="3600">
                <a:latin typeface="Oswald"/>
                <a:ea typeface="Oswald"/>
                <a:cs typeface="Oswald"/>
                <a:sym typeface="Oswald"/>
              </a:rPr>
              <a:t>Opportunities </a:t>
            </a:r>
            <a:r>
              <a:rPr lang="es" sz="3000">
                <a:solidFill>
                  <a:srgbClr val="0B5394"/>
                </a:solidFill>
                <a:latin typeface="Oswald"/>
                <a:ea typeface="Oswald"/>
                <a:cs typeface="Oswald"/>
                <a:sym typeface="Oswald"/>
              </a:rPr>
              <a:t>in the education field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descr="search-1013910_960_720.jpg"/>
          <p:cNvPicPr preferRelativeResize="0"/>
          <p:nvPr/>
        </p:nvPicPr>
        <p:blipFill>
          <a:blip r:embed="rId3">
            <a:alphaModFix/>
          </a:blip>
          <a:stretch>
            <a:fillRect/>
          </a:stretch>
        </p:blipFill>
        <p:spPr>
          <a:xfrm>
            <a:off x="3009622" y="1186253"/>
            <a:ext cx="1316551" cy="1316551"/>
          </a:xfrm>
          <a:prstGeom prst="rect">
            <a:avLst/>
          </a:prstGeom>
          <a:noFill/>
          <a:ln>
            <a:noFill/>
          </a:ln>
        </p:spPr>
      </p:pic>
      <p:sp>
        <p:nvSpPr>
          <p:cNvPr id="162" name="Shape 162"/>
          <p:cNvSpPr txBox="1">
            <a:spLocks noGrp="1"/>
          </p:cNvSpPr>
          <p:nvPr>
            <p:ph type="ctrTitle"/>
          </p:nvPr>
        </p:nvSpPr>
        <p:spPr>
          <a:xfrm>
            <a:off x="1681125" y="219850"/>
            <a:ext cx="7286100" cy="598500"/>
          </a:xfrm>
          <a:prstGeom prst="rect">
            <a:avLst/>
          </a:prstGeom>
        </p:spPr>
        <p:txBody>
          <a:bodyPr wrap="square" lIns="91425" tIns="91425" rIns="91425" bIns="91425" anchor="b" anchorCtr="0">
            <a:noAutofit/>
          </a:bodyPr>
          <a:lstStyle/>
          <a:p>
            <a:pPr lvl="0" algn="l">
              <a:spcBef>
                <a:spcPts val="0"/>
              </a:spcBef>
              <a:buNone/>
            </a:pPr>
            <a:r>
              <a:rPr lang="es" sz="3600">
                <a:latin typeface="Oswald"/>
                <a:ea typeface="Oswald"/>
                <a:cs typeface="Oswald"/>
                <a:sym typeface="Oswald"/>
              </a:rPr>
              <a:t>Social Media </a:t>
            </a:r>
            <a:r>
              <a:rPr lang="es" sz="3000">
                <a:solidFill>
                  <a:srgbClr val="0B5394"/>
                </a:solidFill>
                <a:latin typeface="Oswald"/>
                <a:ea typeface="Oswald"/>
                <a:cs typeface="Oswald"/>
                <a:sym typeface="Oswald"/>
              </a:rPr>
              <a:t>as a Marketing Tool</a:t>
            </a:r>
          </a:p>
        </p:txBody>
      </p:sp>
      <p:sp>
        <p:nvSpPr>
          <p:cNvPr id="163" name="Shape 163"/>
          <p:cNvSpPr txBox="1"/>
          <p:nvPr/>
        </p:nvSpPr>
        <p:spPr>
          <a:xfrm>
            <a:off x="209700" y="1138350"/>
            <a:ext cx="3000000" cy="1254600"/>
          </a:xfrm>
          <a:prstGeom prst="rect">
            <a:avLst/>
          </a:prstGeom>
          <a:noFill/>
          <a:ln>
            <a:noFill/>
          </a:ln>
        </p:spPr>
        <p:txBody>
          <a:bodyPr wrap="square" lIns="91425" tIns="91425" rIns="91425" bIns="91425" anchor="ctr" anchorCtr="0">
            <a:noAutofit/>
          </a:bodyPr>
          <a:lstStyle/>
          <a:p>
            <a:pPr marR="25400" lvl="0" algn="just" rtl="0">
              <a:lnSpc>
                <a:spcPct val="115000"/>
              </a:lnSpc>
              <a:spcBef>
                <a:spcPts val="0"/>
              </a:spcBef>
              <a:buNone/>
            </a:pPr>
            <a:r>
              <a:rPr lang="es" sz="1800">
                <a:solidFill>
                  <a:schemeClr val="accent2"/>
                </a:solidFill>
                <a:highlight>
                  <a:srgbClr val="FFFFFF"/>
                </a:highlight>
                <a:latin typeface="Oswald"/>
                <a:ea typeface="Oswald"/>
                <a:cs typeface="Oswald"/>
                <a:sym typeface="Oswald"/>
              </a:rPr>
              <a:t>Who hires a service without having previously been informed on the Internet? The answer is simple, almost NOBODY</a:t>
            </a:r>
          </a:p>
        </p:txBody>
      </p:sp>
      <p:pic>
        <p:nvPicPr>
          <p:cNvPr id="164" name="Shape 164" descr="google-76517_960_720.png"/>
          <p:cNvPicPr preferRelativeResize="0"/>
          <p:nvPr/>
        </p:nvPicPr>
        <p:blipFill>
          <a:blip r:embed="rId4">
            <a:alphaModFix/>
          </a:blip>
          <a:stretch>
            <a:fillRect/>
          </a:stretch>
        </p:blipFill>
        <p:spPr>
          <a:xfrm>
            <a:off x="4714950" y="999800"/>
            <a:ext cx="4141250" cy="2934776"/>
          </a:xfrm>
          <a:prstGeom prst="rect">
            <a:avLst/>
          </a:prstGeom>
          <a:noFill/>
          <a:ln>
            <a:noFill/>
          </a:ln>
        </p:spPr>
      </p:pic>
      <p:sp>
        <p:nvSpPr>
          <p:cNvPr id="165" name="Shape 165"/>
          <p:cNvSpPr txBox="1"/>
          <p:nvPr/>
        </p:nvSpPr>
        <p:spPr>
          <a:xfrm>
            <a:off x="7892025" y="4428125"/>
            <a:ext cx="1014300" cy="320700"/>
          </a:xfrm>
          <a:prstGeom prst="rect">
            <a:avLst/>
          </a:prstGeom>
          <a:noFill/>
          <a:ln>
            <a:noFill/>
          </a:ln>
        </p:spPr>
        <p:txBody>
          <a:bodyPr wrap="square" lIns="91425" tIns="91425" rIns="91425" bIns="91425" anchor="t" anchorCtr="0">
            <a:noAutofit/>
          </a:bodyPr>
          <a:lstStyle/>
          <a:p>
            <a:pPr lvl="0">
              <a:spcBef>
                <a:spcPts val="0"/>
              </a:spcBef>
              <a:buNone/>
            </a:pPr>
            <a:r>
              <a:rPr lang="es" sz="1000">
                <a:solidFill>
                  <a:srgbClr val="666666"/>
                </a:solidFill>
                <a:latin typeface="Oswald"/>
                <a:ea typeface="Oswald"/>
                <a:cs typeface="Oswald"/>
                <a:sym typeface="Oswald"/>
              </a:rPr>
              <a:t>Source:pixabay</a:t>
            </a:r>
          </a:p>
        </p:txBody>
      </p:sp>
      <p:sp>
        <p:nvSpPr>
          <p:cNvPr id="166" name="Shape 166"/>
          <p:cNvSpPr txBox="1"/>
          <p:nvPr/>
        </p:nvSpPr>
        <p:spPr>
          <a:xfrm>
            <a:off x="209700" y="2392950"/>
            <a:ext cx="4081200" cy="1455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None/>
            </a:pPr>
            <a:r>
              <a:rPr lang="es" sz="3200" dirty="0">
                <a:solidFill>
                  <a:srgbClr val="FF00FF"/>
                </a:solidFill>
                <a:latin typeface="Lobster"/>
                <a:ea typeface="Lobster"/>
                <a:cs typeface="Lobster"/>
                <a:sym typeface="Lobster"/>
              </a:rPr>
              <a:t>Be in the right place at the right time</a:t>
            </a:r>
            <a:r>
              <a:rPr lang="es" sz="3200" dirty="0">
                <a:solidFill>
                  <a:schemeClr val="accent2"/>
                </a:solidFill>
                <a:highlight>
                  <a:srgbClr val="FFFFFF"/>
                </a:highlight>
                <a:latin typeface="Oswald"/>
                <a:ea typeface="Oswald"/>
                <a:cs typeface="Oswald"/>
                <a:sym typeface="Oswald"/>
              </a:rPr>
              <a:t>.</a:t>
            </a:r>
          </a:p>
          <a:p>
            <a:pPr lvl="0" algn="just">
              <a:spcBef>
                <a:spcPts val="0"/>
              </a:spcBef>
              <a:buNone/>
            </a:pPr>
            <a:endParaRPr sz="1800" dirty="0">
              <a:latin typeface="Oswald"/>
              <a:ea typeface="Oswald"/>
              <a:cs typeface="Oswald"/>
              <a:sym typeface="Oswald"/>
            </a:endParaRPr>
          </a:p>
        </p:txBody>
      </p:sp>
      <p:sp>
        <p:nvSpPr>
          <p:cNvPr id="167" name="Shape 167"/>
          <p:cNvSpPr txBox="1"/>
          <p:nvPr/>
        </p:nvSpPr>
        <p:spPr>
          <a:xfrm>
            <a:off x="283675" y="3688025"/>
            <a:ext cx="7104600" cy="1254600"/>
          </a:xfrm>
          <a:prstGeom prst="rect">
            <a:avLst/>
          </a:prstGeom>
          <a:noFill/>
          <a:ln>
            <a:noFill/>
          </a:ln>
        </p:spPr>
        <p:txBody>
          <a:bodyPr wrap="square" lIns="91425" tIns="91425" rIns="91425" bIns="91425" anchor="t" anchorCtr="0">
            <a:noAutofit/>
          </a:bodyPr>
          <a:lstStyle/>
          <a:p>
            <a:pPr marR="25400" lvl="0" algn="just" rtl="0">
              <a:lnSpc>
                <a:spcPct val="115000"/>
              </a:lnSpc>
              <a:spcBef>
                <a:spcPts val="0"/>
              </a:spcBef>
              <a:buClr>
                <a:schemeClr val="dk1"/>
              </a:buClr>
              <a:buSzPct val="61111"/>
              <a:buFont typeface="Arial"/>
              <a:buNone/>
            </a:pPr>
            <a:r>
              <a:rPr lang="es" sz="1800" dirty="0">
                <a:solidFill>
                  <a:schemeClr val="accent2"/>
                </a:solidFill>
                <a:latin typeface="Oswald"/>
                <a:ea typeface="Oswald"/>
                <a:cs typeface="Oswald"/>
                <a:sym typeface="Oswald"/>
              </a:rPr>
              <a:t>70% of colleges investing in marketing have more students. </a:t>
            </a:r>
          </a:p>
          <a:p>
            <a:pPr marR="25400" lvl="0" algn="just" rtl="0">
              <a:spcBef>
                <a:spcPts val="0"/>
              </a:spcBef>
              <a:buClr>
                <a:schemeClr val="dk1"/>
              </a:buClr>
              <a:buSzPct val="61111"/>
              <a:buFont typeface="Arial"/>
              <a:buNone/>
            </a:pPr>
            <a:endParaRPr sz="1800" dirty="0">
              <a:solidFill>
                <a:schemeClr val="accent2"/>
              </a:solidFill>
              <a:latin typeface="Oswald"/>
              <a:ea typeface="Oswald"/>
              <a:cs typeface="Oswald"/>
              <a:sym typeface="Oswald"/>
            </a:endParaRPr>
          </a:p>
          <a:p>
            <a:pPr marR="25400" lvl="0" algn="just" rtl="0">
              <a:lnSpc>
                <a:spcPct val="115000"/>
              </a:lnSpc>
              <a:spcBef>
                <a:spcPts val="0"/>
              </a:spcBef>
              <a:buClr>
                <a:schemeClr val="dk1"/>
              </a:buClr>
              <a:buSzPct val="61111"/>
              <a:buFont typeface="Arial"/>
              <a:buNone/>
            </a:pPr>
            <a:r>
              <a:rPr lang="es" sz="1800" dirty="0">
                <a:solidFill>
                  <a:schemeClr val="accent2"/>
                </a:solidFill>
                <a:latin typeface="Oswald"/>
                <a:ea typeface="Oswald"/>
                <a:cs typeface="Oswald"/>
                <a:sym typeface="Oswald"/>
              </a:rPr>
              <a:t>It is indispensable a </a:t>
            </a:r>
            <a:r>
              <a:rPr lang="es" sz="1800" dirty="0">
                <a:solidFill>
                  <a:srgbClr val="0B5394"/>
                </a:solidFill>
                <a:latin typeface="Oswald"/>
                <a:ea typeface="Oswald"/>
                <a:cs typeface="Oswald"/>
                <a:sym typeface="Oswald"/>
              </a:rPr>
              <a:t>100% professional online marketing strategy</a:t>
            </a:r>
            <a:r>
              <a:rPr lang="es" sz="1800" dirty="0">
                <a:solidFill>
                  <a:schemeClr val="accent2"/>
                </a:solidFill>
                <a:latin typeface="Oswald"/>
                <a:ea typeface="Oswald"/>
                <a:cs typeface="Oswald"/>
                <a:sym typeface="Oswald"/>
              </a:rPr>
              <a:t> to catch their interest.</a:t>
            </a:r>
          </a:p>
        </p:txBody>
      </p:sp>
    </p:spTree>
  </p:cSld>
  <p:clrMapOvr>
    <a:masterClrMapping/>
  </p:clrMapOvr>
</p:sld>
</file>

<file path=ppt/theme/theme1.xml><?xml version="1.0" encoding="utf-8"?>
<a:theme xmlns:a="http://schemas.openxmlformats.org/drawingml/2006/main" name="Prueb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2550</Words>
  <Application>Microsoft Office PowerPoint</Application>
  <PresentationFormat>On-screen Show (16:9)</PresentationFormat>
  <Paragraphs>327</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Dosis</vt:lpstr>
      <vt:lpstr>Oswald</vt:lpstr>
      <vt:lpstr>Lobster</vt:lpstr>
      <vt:lpstr>Arial</vt:lpstr>
      <vt:lpstr>Prueba</vt:lpstr>
      <vt:lpstr>Social Media in Education: opportunities &amp; uses</vt:lpstr>
      <vt:lpstr>PowerPoint Presentation</vt:lpstr>
      <vt:lpstr>People using Internet</vt:lpstr>
      <vt:lpstr>PowerPoint Presentation</vt:lpstr>
      <vt:lpstr>PowerPoint Presentation</vt:lpstr>
      <vt:lpstr>Actual situation of Social Media Spain</vt:lpstr>
      <vt:lpstr>Actual situation of Social Media Spain</vt:lpstr>
      <vt:lpstr>Opportunities in the education field</vt:lpstr>
      <vt:lpstr>Social Media as a Marketing Tool</vt:lpstr>
      <vt:lpstr>Social Media as a Marketing Tool</vt:lpstr>
      <vt:lpstr>Social Media as a Marketing Tool</vt:lpstr>
      <vt:lpstr>Inbound marketing:  5 basic pillars</vt:lpstr>
      <vt:lpstr>PowerPoint Presentation</vt:lpstr>
      <vt:lpstr>PowerPoint Presentation</vt:lpstr>
      <vt:lpstr>PowerPoint Presentation</vt:lpstr>
      <vt:lpstr>PowerPoint Presentation</vt:lpstr>
      <vt:lpstr>Social Media as a channel for supporting and engaging with students</vt:lpstr>
      <vt:lpstr>Social Media as a channel for supporting and engaging with students</vt:lpstr>
      <vt:lpstr>Social media as information sources or teaching resources</vt:lpstr>
      <vt:lpstr>Social media as Communication, professional development, and collaboration tool</vt:lpstr>
      <vt:lpstr>Risks of Social  Media</vt:lpstr>
      <vt:lpstr>The dangers of Social Networking</vt:lpstr>
      <vt:lpstr>The dangers of Social Networking</vt:lpstr>
      <vt:lpstr>PowerPoint Presentation</vt:lpstr>
      <vt:lpstr>Social Media some guidelines</vt:lpstr>
      <vt:lpstr>Social Media some guidelines</vt:lpstr>
      <vt:lpstr>Social Media some guidelines</vt:lpstr>
      <vt:lpstr>Example: Twitter basic rules of behavior</vt:lpstr>
      <vt:lpstr>Example: Twitter basic rules of behavior</vt:lpstr>
      <vt:lpstr>Who is in charge??</vt:lpstr>
      <vt:lpstr>Community Manager role</vt:lpstr>
      <vt:lpstr>Community Manager role</vt:lpstr>
      <vt:lpstr>Community Manager role</vt:lpstr>
      <vt:lpstr>Community Manager role</vt:lpstr>
      <vt:lpstr>Community Manager role</vt:lpstr>
      <vt:lpstr>Twitter RSCJ profiles</vt:lpstr>
      <vt:lpstr>Time to work</vt:lpstr>
      <vt:lpstr>Workshop Activities: Ideas Create a G+ Community of Headteachers Review of Schools Profiles in different Social Media Create Twitter List Share pictures of the Meeting (Geolocated) with the hashtag #SCP_EU17 Create a Collaborative Google Maps of the Schools Debate the paper of de Community manager</vt:lpstr>
      <vt:lpstr>References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in Education: opportunities &amp; uses</dc:title>
  <dc:creator>HILARY THOMPSON</dc:creator>
  <cp:lastModifiedBy>HILARY THOMPSON</cp:lastModifiedBy>
  <cp:revision>10</cp:revision>
  <dcterms:modified xsi:type="dcterms:W3CDTF">2017-11-23T15:02:28Z</dcterms:modified>
</cp:coreProperties>
</file>