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73" r:id="rId2"/>
    <p:sldId id="371" r:id="rId3"/>
    <p:sldId id="372" r:id="rId4"/>
    <p:sldId id="257" r:id="rId5"/>
    <p:sldId id="260" r:id="rId6"/>
    <p:sldId id="261" r:id="rId7"/>
    <p:sldId id="277" r:id="rId8"/>
    <p:sldId id="262" r:id="rId9"/>
    <p:sldId id="264" r:id="rId10"/>
    <p:sldId id="265" r:id="rId11"/>
    <p:sldId id="274" r:id="rId12"/>
    <p:sldId id="349" r:id="rId13"/>
    <p:sldId id="359" r:id="rId14"/>
    <p:sldId id="360" r:id="rId15"/>
    <p:sldId id="268" r:id="rId16"/>
    <p:sldId id="366" r:id="rId17"/>
    <p:sldId id="339" r:id="rId18"/>
    <p:sldId id="269" r:id="rId19"/>
    <p:sldId id="272" r:id="rId20"/>
  </p:sldIdLst>
  <p:sldSz cx="12192000" cy="6858000"/>
  <p:notesSz cx="6889750"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97" autoAdjust="0"/>
    <p:restoredTop sz="94660"/>
  </p:normalViewPr>
  <p:slideViewPr>
    <p:cSldViewPr snapToGrid="0">
      <p:cViewPr varScale="1">
        <p:scale>
          <a:sx n="114" d="100"/>
          <a:sy n="114" d="100"/>
        </p:scale>
        <p:origin x="18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a:lvl1pPr>
          </a:lstStyle>
          <a:p>
            <a:fld id="{6FB5C9E5-3011-4115-9107-D793E622DC4C}" type="datetimeFigureOut">
              <a:rPr lang="en-GB" smtClean="0"/>
              <a:t>24/09/2019</a:t>
            </a:fld>
            <a:endParaRPr lang="en-GB"/>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a:lvl1pPr>
          </a:lstStyle>
          <a:p>
            <a:fld id="{6B2E5536-4254-4302-91A8-9476E5E68B80}" type="slidenum">
              <a:rPr lang="en-GB" smtClean="0"/>
              <a:t>‹#›</a:t>
            </a:fld>
            <a:endParaRPr lang="en-GB"/>
          </a:p>
        </p:txBody>
      </p:sp>
    </p:spTree>
    <p:extLst>
      <p:ext uri="{BB962C8B-B14F-4D97-AF65-F5344CB8AC3E}">
        <p14:creationId xmlns:p14="http://schemas.microsoft.com/office/powerpoint/2010/main" val="4061151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are some example of how the work of the UN-NGO extends to our work in local communities. Fatima is one of many RSCJ who works with migrants. Two of the SDGs that relate to migration, as found in the International Organization for Migration (IOM) pamphlet: </a:t>
            </a:r>
          </a:p>
          <a:p>
            <a:endParaRPr lang="en-CA" dirty="0"/>
          </a:p>
          <a:p>
            <a:r>
              <a:rPr lang="en-CA" dirty="0"/>
              <a:t>SDG 3 (Good Health and Wellbeing): For example, assisting vulnerable migrants and affected communities living in and around  internally displaced people (IDP) settlements in health facilities.  </a:t>
            </a:r>
          </a:p>
          <a:p>
            <a:endParaRPr lang="en-CA" dirty="0"/>
          </a:p>
          <a:p>
            <a:r>
              <a:rPr lang="en-CA" dirty="0"/>
              <a:t>SDG 4 (Quality Education) For example, conducting resettlement activities including teaching, cultural orientation and travel arrangements. </a:t>
            </a:r>
          </a:p>
          <a:p>
            <a:endParaRPr lang="en-CA" dirty="0"/>
          </a:p>
          <a:p>
            <a:r>
              <a:rPr lang="en-CA" dirty="0"/>
              <a:t>SDG 5 (Gender Equality): For example, empowering girls to address school drop -out, early marriage, and job segregation. </a:t>
            </a:r>
          </a:p>
        </p:txBody>
      </p:sp>
      <p:sp>
        <p:nvSpPr>
          <p:cNvPr id="4" name="Slide Number Placeholder 3"/>
          <p:cNvSpPr>
            <a:spLocks noGrp="1"/>
          </p:cNvSpPr>
          <p:nvPr>
            <p:ph type="sldNum" sz="quarter" idx="10"/>
          </p:nvPr>
        </p:nvSpPr>
        <p:spPr/>
        <p:txBody>
          <a:bodyPr/>
          <a:lstStyle/>
          <a:p>
            <a:fld id="{ECCC5EDE-8277-4DB3-A155-68964482161E}" type="slidenum">
              <a:rPr lang="en-US" smtClean="0"/>
              <a:t>17</a:t>
            </a:fld>
            <a:endParaRPr lang="en-US"/>
          </a:p>
        </p:txBody>
      </p:sp>
    </p:spTree>
    <p:extLst>
      <p:ext uri="{BB962C8B-B14F-4D97-AF65-F5344CB8AC3E}">
        <p14:creationId xmlns:p14="http://schemas.microsoft.com/office/powerpoint/2010/main" val="2836869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85032-227A-4695-A063-85875BCEC5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0E96443-5195-468C-A3AB-CDA6350E0F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CB3FF1E-62A9-48F5-BB68-6D958A790B98}"/>
              </a:ext>
            </a:extLst>
          </p:cNvPr>
          <p:cNvSpPr>
            <a:spLocks noGrp="1"/>
          </p:cNvSpPr>
          <p:nvPr>
            <p:ph type="dt" sz="half" idx="10"/>
          </p:nvPr>
        </p:nvSpPr>
        <p:spPr/>
        <p:txBody>
          <a:bodyPr/>
          <a:lstStyle/>
          <a:p>
            <a:fld id="{4F7EF120-D306-4B89-B945-0CEF3690F21D}" type="datetimeFigureOut">
              <a:rPr lang="en-GB" smtClean="0"/>
              <a:t>24/09/2019</a:t>
            </a:fld>
            <a:endParaRPr lang="en-GB"/>
          </a:p>
        </p:txBody>
      </p:sp>
      <p:sp>
        <p:nvSpPr>
          <p:cNvPr id="5" name="Footer Placeholder 4">
            <a:extLst>
              <a:ext uri="{FF2B5EF4-FFF2-40B4-BE49-F238E27FC236}">
                <a16:creationId xmlns:a16="http://schemas.microsoft.com/office/drawing/2014/main" id="{F20B70C9-040D-4AAD-A626-464693E4F5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EBC294-3D90-411B-917C-438ADE826D02}"/>
              </a:ext>
            </a:extLst>
          </p:cNvPr>
          <p:cNvSpPr>
            <a:spLocks noGrp="1"/>
          </p:cNvSpPr>
          <p:nvPr>
            <p:ph type="sldNum" sz="quarter" idx="12"/>
          </p:nvPr>
        </p:nvSpPr>
        <p:spPr/>
        <p:txBody>
          <a:bodyPr/>
          <a:lstStyle/>
          <a:p>
            <a:fld id="{DE034414-46D1-4C75-9D5F-46200E0175E0}" type="slidenum">
              <a:rPr lang="en-GB" smtClean="0"/>
              <a:t>‹#›</a:t>
            </a:fld>
            <a:endParaRPr lang="en-GB"/>
          </a:p>
        </p:txBody>
      </p:sp>
    </p:spTree>
    <p:extLst>
      <p:ext uri="{BB962C8B-B14F-4D97-AF65-F5344CB8AC3E}">
        <p14:creationId xmlns:p14="http://schemas.microsoft.com/office/powerpoint/2010/main" val="1773651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ECF7-2B36-4344-AB2C-A7792D2BEA5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9E30F3-534D-4FA3-9971-056688F0773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5C8AF7-340E-4782-AF43-453DEC8D7392}"/>
              </a:ext>
            </a:extLst>
          </p:cNvPr>
          <p:cNvSpPr>
            <a:spLocks noGrp="1"/>
          </p:cNvSpPr>
          <p:nvPr>
            <p:ph type="dt" sz="half" idx="10"/>
          </p:nvPr>
        </p:nvSpPr>
        <p:spPr/>
        <p:txBody>
          <a:bodyPr/>
          <a:lstStyle/>
          <a:p>
            <a:fld id="{4F7EF120-D306-4B89-B945-0CEF3690F21D}" type="datetimeFigureOut">
              <a:rPr lang="en-GB" smtClean="0"/>
              <a:t>24/09/2019</a:t>
            </a:fld>
            <a:endParaRPr lang="en-GB"/>
          </a:p>
        </p:txBody>
      </p:sp>
      <p:sp>
        <p:nvSpPr>
          <p:cNvPr id="5" name="Footer Placeholder 4">
            <a:extLst>
              <a:ext uri="{FF2B5EF4-FFF2-40B4-BE49-F238E27FC236}">
                <a16:creationId xmlns:a16="http://schemas.microsoft.com/office/drawing/2014/main" id="{899AF5DA-7924-4118-9E6A-4388646F8D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4E47AC-CCAA-4BCA-B936-82363EBBC988}"/>
              </a:ext>
            </a:extLst>
          </p:cNvPr>
          <p:cNvSpPr>
            <a:spLocks noGrp="1"/>
          </p:cNvSpPr>
          <p:nvPr>
            <p:ph type="sldNum" sz="quarter" idx="12"/>
          </p:nvPr>
        </p:nvSpPr>
        <p:spPr/>
        <p:txBody>
          <a:bodyPr/>
          <a:lstStyle/>
          <a:p>
            <a:fld id="{DE034414-46D1-4C75-9D5F-46200E0175E0}" type="slidenum">
              <a:rPr lang="en-GB" smtClean="0"/>
              <a:t>‹#›</a:t>
            </a:fld>
            <a:endParaRPr lang="en-GB"/>
          </a:p>
        </p:txBody>
      </p:sp>
    </p:spTree>
    <p:extLst>
      <p:ext uri="{BB962C8B-B14F-4D97-AF65-F5344CB8AC3E}">
        <p14:creationId xmlns:p14="http://schemas.microsoft.com/office/powerpoint/2010/main" val="347431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0007CA-517B-4E27-AD03-5CF36900D8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861327-AE23-4F15-97CB-3BA608AA10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98FF42-D339-44DE-B6F2-21D5CD3C5BDC}"/>
              </a:ext>
            </a:extLst>
          </p:cNvPr>
          <p:cNvSpPr>
            <a:spLocks noGrp="1"/>
          </p:cNvSpPr>
          <p:nvPr>
            <p:ph type="dt" sz="half" idx="10"/>
          </p:nvPr>
        </p:nvSpPr>
        <p:spPr/>
        <p:txBody>
          <a:bodyPr/>
          <a:lstStyle/>
          <a:p>
            <a:fld id="{4F7EF120-D306-4B89-B945-0CEF3690F21D}" type="datetimeFigureOut">
              <a:rPr lang="en-GB" smtClean="0"/>
              <a:t>24/09/2019</a:t>
            </a:fld>
            <a:endParaRPr lang="en-GB"/>
          </a:p>
        </p:txBody>
      </p:sp>
      <p:sp>
        <p:nvSpPr>
          <p:cNvPr id="5" name="Footer Placeholder 4">
            <a:extLst>
              <a:ext uri="{FF2B5EF4-FFF2-40B4-BE49-F238E27FC236}">
                <a16:creationId xmlns:a16="http://schemas.microsoft.com/office/drawing/2014/main" id="{2867468C-739C-472B-B6BC-C49006A3E0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A3BA74-6F71-4271-91F4-197F57F6CBE4}"/>
              </a:ext>
            </a:extLst>
          </p:cNvPr>
          <p:cNvSpPr>
            <a:spLocks noGrp="1"/>
          </p:cNvSpPr>
          <p:nvPr>
            <p:ph type="sldNum" sz="quarter" idx="12"/>
          </p:nvPr>
        </p:nvSpPr>
        <p:spPr/>
        <p:txBody>
          <a:bodyPr/>
          <a:lstStyle/>
          <a:p>
            <a:fld id="{DE034414-46D1-4C75-9D5F-46200E0175E0}" type="slidenum">
              <a:rPr lang="en-GB" smtClean="0"/>
              <a:t>‹#›</a:t>
            </a:fld>
            <a:endParaRPr lang="en-GB"/>
          </a:p>
        </p:txBody>
      </p:sp>
    </p:spTree>
    <p:extLst>
      <p:ext uri="{BB962C8B-B14F-4D97-AF65-F5344CB8AC3E}">
        <p14:creationId xmlns:p14="http://schemas.microsoft.com/office/powerpoint/2010/main" val="4261910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11B39-2918-4B47-B60A-17C146EC29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608EB2-358D-43C5-9EDC-007E051E4D9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7674E0-1101-4F0E-BCE2-D5E9716E1E3F}"/>
              </a:ext>
            </a:extLst>
          </p:cNvPr>
          <p:cNvSpPr>
            <a:spLocks noGrp="1"/>
          </p:cNvSpPr>
          <p:nvPr>
            <p:ph type="dt" sz="half" idx="10"/>
          </p:nvPr>
        </p:nvSpPr>
        <p:spPr/>
        <p:txBody>
          <a:bodyPr/>
          <a:lstStyle/>
          <a:p>
            <a:fld id="{4F7EF120-D306-4B89-B945-0CEF3690F21D}" type="datetimeFigureOut">
              <a:rPr lang="en-GB" smtClean="0"/>
              <a:t>24/09/2019</a:t>
            </a:fld>
            <a:endParaRPr lang="en-GB"/>
          </a:p>
        </p:txBody>
      </p:sp>
      <p:sp>
        <p:nvSpPr>
          <p:cNvPr id="5" name="Footer Placeholder 4">
            <a:extLst>
              <a:ext uri="{FF2B5EF4-FFF2-40B4-BE49-F238E27FC236}">
                <a16:creationId xmlns:a16="http://schemas.microsoft.com/office/drawing/2014/main" id="{02C52FFB-5CDC-4536-8F24-8ED80D4527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D48E71-49D3-427E-9BC3-E8999EFA3A8E}"/>
              </a:ext>
            </a:extLst>
          </p:cNvPr>
          <p:cNvSpPr>
            <a:spLocks noGrp="1"/>
          </p:cNvSpPr>
          <p:nvPr>
            <p:ph type="sldNum" sz="quarter" idx="12"/>
          </p:nvPr>
        </p:nvSpPr>
        <p:spPr/>
        <p:txBody>
          <a:bodyPr/>
          <a:lstStyle/>
          <a:p>
            <a:fld id="{DE034414-46D1-4C75-9D5F-46200E0175E0}" type="slidenum">
              <a:rPr lang="en-GB" smtClean="0"/>
              <a:t>‹#›</a:t>
            </a:fld>
            <a:endParaRPr lang="en-GB"/>
          </a:p>
        </p:txBody>
      </p:sp>
    </p:spTree>
    <p:extLst>
      <p:ext uri="{BB962C8B-B14F-4D97-AF65-F5344CB8AC3E}">
        <p14:creationId xmlns:p14="http://schemas.microsoft.com/office/powerpoint/2010/main" val="924419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F59C2-538D-4131-9221-C846DBB96A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2D1FAEA-18E9-4281-A62D-376B9B8216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805B668-A222-4943-B40B-03F9A5EDA693}"/>
              </a:ext>
            </a:extLst>
          </p:cNvPr>
          <p:cNvSpPr>
            <a:spLocks noGrp="1"/>
          </p:cNvSpPr>
          <p:nvPr>
            <p:ph type="dt" sz="half" idx="10"/>
          </p:nvPr>
        </p:nvSpPr>
        <p:spPr/>
        <p:txBody>
          <a:bodyPr/>
          <a:lstStyle/>
          <a:p>
            <a:fld id="{4F7EF120-D306-4B89-B945-0CEF3690F21D}" type="datetimeFigureOut">
              <a:rPr lang="en-GB" smtClean="0"/>
              <a:t>24/09/2019</a:t>
            </a:fld>
            <a:endParaRPr lang="en-GB"/>
          </a:p>
        </p:txBody>
      </p:sp>
      <p:sp>
        <p:nvSpPr>
          <p:cNvPr id="5" name="Footer Placeholder 4">
            <a:extLst>
              <a:ext uri="{FF2B5EF4-FFF2-40B4-BE49-F238E27FC236}">
                <a16:creationId xmlns:a16="http://schemas.microsoft.com/office/drawing/2014/main" id="{75EEEE13-AD5F-4C8A-9F97-4DEAD446F6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91EEFE-DAE0-44F8-BFFE-1B80941C0C2E}"/>
              </a:ext>
            </a:extLst>
          </p:cNvPr>
          <p:cNvSpPr>
            <a:spLocks noGrp="1"/>
          </p:cNvSpPr>
          <p:nvPr>
            <p:ph type="sldNum" sz="quarter" idx="12"/>
          </p:nvPr>
        </p:nvSpPr>
        <p:spPr/>
        <p:txBody>
          <a:bodyPr/>
          <a:lstStyle/>
          <a:p>
            <a:fld id="{DE034414-46D1-4C75-9D5F-46200E0175E0}" type="slidenum">
              <a:rPr lang="en-GB" smtClean="0"/>
              <a:t>‹#›</a:t>
            </a:fld>
            <a:endParaRPr lang="en-GB"/>
          </a:p>
        </p:txBody>
      </p:sp>
    </p:spTree>
    <p:extLst>
      <p:ext uri="{BB962C8B-B14F-4D97-AF65-F5344CB8AC3E}">
        <p14:creationId xmlns:p14="http://schemas.microsoft.com/office/powerpoint/2010/main" val="17119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7BF0-3E0E-4517-9DB2-1EA5DEB003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93621F-D4DC-40FB-ADBC-61061B6B6F8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20A858B-13E5-4FA4-A976-25C661590E6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C94BAFB-3615-4611-84D0-B1B473728406}"/>
              </a:ext>
            </a:extLst>
          </p:cNvPr>
          <p:cNvSpPr>
            <a:spLocks noGrp="1"/>
          </p:cNvSpPr>
          <p:nvPr>
            <p:ph type="dt" sz="half" idx="10"/>
          </p:nvPr>
        </p:nvSpPr>
        <p:spPr/>
        <p:txBody>
          <a:bodyPr/>
          <a:lstStyle/>
          <a:p>
            <a:fld id="{4F7EF120-D306-4B89-B945-0CEF3690F21D}" type="datetimeFigureOut">
              <a:rPr lang="en-GB" smtClean="0"/>
              <a:t>24/09/2019</a:t>
            </a:fld>
            <a:endParaRPr lang="en-GB"/>
          </a:p>
        </p:txBody>
      </p:sp>
      <p:sp>
        <p:nvSpPr>
          <p:cNvPr id="6" name="Footer Placeholder 5">
            <a:extLst>
              <a:ext uri="{FF2B5EF4-FFF2-40B4-BE49-F238E27FC236}">
                <a16:creationId xmlns:a16="http://schemas.microsoft.com/office/drawing/2014/main" id="{0FDF203C-DCA1-4D75-8433-65DA35B57B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8D9D73-0142-4733-97E4-5D091ACE8006}"/>
              </a:ext>
            </a:extLst>
          </p:cNvPr>
          <p:cNvSpPr>
            <a:spLocks noGrp="1"/>
          </p:cNvSpPr>
          <p:nvPr>
            <p:ph type="sldNum" sz="quarter" idx="12"/>
          </p:nvPr>
        </p:nvSpPr>
        <p:spPr/>
        <p:txBody>
          <a:bodyPr/>
          <a:lstStyle/>
          <a:p>
            <a:fld id="{DE034414-46D1-4C75-9D5F-46200E0175E0}" type="slidenum">
              <a:rPr lang="en-GB" smtClean="0"/>
              <a:t>‹#›</a:t>
            </a:fld>
            <a:endParaRPr lang="en-GB"/>
          </a:p>
        </p:txBody>
      </p:sp>
    </p:spTree>
    <p:extLst>
      <p:ext uri="{BB962C8B-B14F-4D97-AF65-F5344CB8AC3E}">
        <p14:creationId xmlns:p14="http://schemas.microsoft.com/office/powerpoint/2010/main" val="2493096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EDFE2-3FE0-4391-8F24-0A25C5C137B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881B36-003F-4247-8F21-E5037AEC2A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B78FF24-41FD-4577-BF61-4365A1C9DD7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0D6D387-6979-4802-8807-AACBC84D23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2F750F5-2E7C-4A64-98F3-23378FC54B2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A99C9F5-78EC-4DC3-A7F2-FEA2299F61EE}"/>
              </a:ext>
            </a:extLst>
          </p:cNvPr>
          <p:cNvSpPr>
            <a:spLocks noGrp="1"/>
          </p:cNvSpPr>
          <p:nvPr>
            <p:ph type="dt" sz="half" idx="10"/>
          </p:nvPr>
        </p:nvSpPr>
        <p:spPr/>
        <p:txBody>
          <a:bodyPr/>
          <a:lstStyle/>
          <a:p>
            <a:fld id="{4F7EF120-D306-4B89-B945-0CEF3690F21D}" type="datetimeFigureOut">
              <a:rPr lang="en-GB" smtClean="0"/>
              <a:t>24/09/2019</a:t>
            </a:fld>
            <a:endParaRPr lang="en-GB"/>
          </a:p>
        </p:txBody>
      </p:sp>
      <p:sp>
        <p:nvSpPr>
          <p:cNvPr id="8" name="Footer Placeholder 7">
            <a:extLst>
              <a:ext uri="{FF2B5EF4-FFF2-40B4-BE49-F238E27FC236}">
                <a16:creationId xmlns:a16="http://schemas.microsoft.com/office/drawing/2014/main" id="{B234AECA-9676-4AA8-9E7C-81AA0B3CAC8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B40AEAF-7CCB-4755-9CA6-95FDB706C0BB}"/>
              </a:ext>
            </a:extLst>
          </p:cNvPr>
          <p:cNvSpPr>
            <a:spLocks noGrp="1"/>
          </p:cNvSpPr>
          <p:nvPr>
            <p:ph type="sldNum" sz="quarter" idx="12"/>
          </p:nvPr>
        </p:nvSpPr>
        <p:spPr/>
        <p:txBody>
          <a:bodyPr/>
          <a:lstStyle/>
          <a:p>
            <a:fld id="{DE034414-46D1-4C75-9D5F-46200E0175E0}" type="slidenum">
              <a:rPr lang="en-GB" smtClean="0"/>
              <a:t>‹#›</a:t>
            </a:fld>
            <a:endParaRPr lang="en-GB"/>
          </a:p>
        </p:txBody>
      </p:sp>
    </p:spTree>
    <p:extLst>
      <p:ext uri="{BB962C8B-B14F-4D97-AF65-F5344CB8AC3E}">
        <p14:creationId xmlns:p14="http://schemas.microsoft.com/office/powerpoint/2010/main" val="295687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33618-9E77-4E19-9FC6-152034327C7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B8C080-0AE0-40A9-83DE-9CD70643E114}"/>
              </a:ext>
            </a:extLst>
          </p:cNvPr>
          <p:cNvSpPr>
            <a:spLocks noGrp="1"/>
          </p:cNvSpPr>
          <p:nvPr>
            <p:ph type="dt" sz="half" idx="10"/>
          </p:nvPr>
        </p:nvSpPr>
        <p:spPr/>
        <p:txBody>
          <a:bodyPr/>
          <a:lstStyle/>
          <a:p>
            <a:fld id="{4F7EF120-D306-4B89-B945-0CEF3690F21D}" type="datetimeFigureOut">
              <a:rPr lang="en-GB" smtClean="0"/>
              <a:t>24/09/2019</a:t>
            </a:fld>
            <a:endParaRPr lang="en-GB"/>
          </a:p>
        </p:txBody>
      </p:sp>
      <p:sp>
        <p:nvSpPr>
          <p:cNvPr id="4" name="Footer Placeholder 3">
            <a:extLst>
              <a:ext uri="{FF2B5EF4-FFF2-40B4-BE49-F238E27FC236}">
                <a16:creationId xmlns:a16="http://schemas.microsoft.com/office/drawing/2014/main" id="{111CA6E3-05CF-4C64-B74B-402B1BB3DC7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0A1732B-F819-4490-88CC-DCDC5967CF4F}"/>
              </a:ext>
            </a:extLst>
          </p:cNvPr>
          <p:cNvSpPr>
            <a:spLocks noGrp="1"/>
          </p:cNvSpPr>
          <p:nvPr>
            <p:ph type="sldNum" sz="quarter" idx="12"/>
          </p:nvPr>
        </p:nvSpPr>
        <p:spPr/>
        <p:txBody>
          <a:bodyPr/>
          <a:lstStyle/>
          <a:p>
            <a:fld id="{DE034414-46D1-4C75-9D5F-46200E0175E0}" type="slidenum">
              <a:rPr lang="en-GB" smtClean="0"/>
              <a:t>‹#›</a:t>
            </a:fld>
            <a:endParaRPr lang="en-GB"/>
          </a:p>
        </p:txBody>
      </p:sp>
    </p:spTree>
    <p:extLst>
      <p:ext uri="{BB962C8B-B14F-4D97-AF65-F5344CB8AC3E}">
        <p14:creationId xmlns:p14="http://schemas.microsoft.com/office/powerpoint/2010/main" val="2006455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EBC010-7577-4D9A-B523-B64BEDF753E0}"/>
              </a:ext>
            </a:extLst>
          </p:cNvPr>
          <p:cNvSpPr>
            <a:spLocks noGrp="1"/>
          </p:cNvSpPr>
          <p:nvPr>
            <p:ph type="dt" sz="half" idx="10"/>
          </p:nvPr>
        </p:nvSpPr>
        <p:spPr/>
        <p:txBody>
          <a:bodyPr/>
          <a:lstStyle/>
          <a:p>
            <a:fld id="{4F7EF120-D306-4B89-B945-0CEF3690F21D}" type="datetimeFigureOut">
              <a:rPr lang="en-GB" smtClean="0"/>
              <a:t>24/09/2019</a:t>
            </a:fld>
            <a:endParaRPr lang="en-GB"/>
          </a:p>
        </p:txBody>
      </p:sp>
      <p:sp>
        <p:nvSpPr>
          <p:cNvPr id="3" name="Footer Placeholder 2">
            <a:extLst>
              <a:ext uri="{FF2B5EF4-FFF2-40B4-BE49-F238E27FC236}">
                <a16:creationId xmlns:a16="http://schemas.microsoft.com/office/drawing/2014/main" id="{7D66E41C-9620-4F3F-B102-484BEE7F34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6EEF5F1-E87B-478E-988E-50195F58DC97}"/>
              </a:ext>
            </a:extLst>
          </p:cNvPr>
          <p:cNvSpPr>
            <a:spLocks noGrp="1"/>
          </p:cNvSpPr>
          <p:nvPr>
            <p:ph type="sldNum" sz="quarter" idx="12"/>
          </p:nvPr>
        </p:nvSpPr>
        <p:spPr/>
        <p:txBody>
          <a:bodyPr/>
          <a:lstStyle/>
          <a:p>
            <a:fld id="{DE034414-46D1-4C75-9D5F-46200E0175E0}" type="slidenum">
              <a:rPr lang="en-GB" smtClean="0"/>
              <a:t>‹#›</a:t>
            </a:fld>
            <a:endParaRPr lang="en-GB"/>
          </a:p>
        </p:txBody>
      </p:sp>
    </p:spTree>
    <p:extLst>
      <p:ext uri="{BB962C8B-B14F-4D97-AF65-F5344CB8AC3E}">
        <p14:creationId xmlns:p14="http://schemas.microsoft.com/office/powerpoint/2010/main" val="3522219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6A585-6E56-4CD9-91F1-E746788D5C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A194ED5-033C-464F-B39B-806006C6EC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D94F97B-8AA2-4092-ABD6-45CEEEC66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0FE35D1-C624-4C79-AC3D-6D2351C236B4}"/>
              </a:ext>
            </a:extLst>
          </p:cNvPr>
          <p:cNvSpPr>
            <a:spLocks noGrp="1"/>
          </p:cNvSpPr>
          <p:nvPr>
            <p:ph type="dt" sz="half" idx="10"/>
          </p:nvPr>
        </p:nvSpPr>
        <p:spPr/>
        <p:txBody>
          <a:bodyPr/>
          <a:lstStyle/>
          <a:p>
            <a:fld id="{4F7EF120-D306-4B89-B945-0CEF3690F21D}" type="datetimeFigureOut">
              <a:rPr lang="en-GB" smtClean="0"/>
              <a:t>24/09/2019</a:t>
            </a:fld>
            <a:endParaRPr lang="en-GB"/>
          </a:p>
        </p:txBody>
      </p:sp>
      <p:sp>
        <p:nvSpPr>
          <p:cNvPr id="6" name="Footer Placeholder 5">
            <a:extLst>
              <a:ext uri="{FF2B5EF4-FFF2-40B4-BE49-F238E27FC236}">
                <a16:creationId xmlns:a16="http://schemas.microsoft.com/office/drawing/2014/main" id="{33985B61-E532-409B-9800-EEA07E31C4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153642-B5EC-486E-A8F4-ADAF2131D8EF}"/>
              </a:ext>
            </a:extLst>
          </p:cNvPr>
          <p:cNvSpPr>
            <a:spLocks noGrp="1"/>
          </p:cNvSpPr>
          <p:nvPr>
            <p:ph type="sldNum" sz="quarter" idx="12"/>
          </p:nvPr>
        </p:nvSpPr>
        <p:spPr/>
        <p:txBody>
          <a:bodyPr/>
          <a:lstStyle/>
          <a:p>
            <a:fld id="{DE034414-46D1-4C75-9D5F-46200E0175E0}" type="slidenum">
              <a:rPr lang="en-GB" smtClean="0"/>
              <a:t>‹#›</a:t>
            </a:fld>
            <a:endParaRPr lang="en-GB"/>
          </a:p>
        </p:txBody>
      </p:sp>
    </p:spTree>
    <p:extLst>
      <p:ext uri="{BB962C8B-B14F-4D97-AF65-F5344CB8AC3E}">
        <p14:creationId xmlns:p14="http://schemas.microsoft.com/office/powerpoint/2010/main" val="91429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73F5C-DE44-4978-B6CC-A8D25DF00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917A386-C374-429D-8FBC-997B3591F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1A5D0D0-A564-4AB5-B5D3-BBF74F974C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E4C00E3-063C-4759-80FE-BFB5C5FB3064}"/>
              </a:ext>
            </a:extLst>
          </p:cNvPr>
          <p:cNvSpPr>
            <a:spLocks noGrp="1"/>
          </p:cNvSpPr>
          <p:nvPr>
            <p:ph type="dt" sz="half" idx="10"/>
          </p:nvPr>
        </p:nvSpPr>
        <p:spPr/>
        <p:txBody>
          <a:bodyPr/>
          <a:lstStyle/>
          <a:p>
            <a:fld id="{4F7EF120-D306-4B89-B945-0CEF3690F21D}" type="datetimeFigureOut">
              <a:rPr lang="en-GB" smtClean="0"/>
              <a:t>24/09/2019</a:t>
            </a:fld>
            <a:endParaRPr lang="en-GB"/>
          </a:p>
        </p:txBody>
      </p:sp>
      <p:sp>
        <p:nvSpPr>
          <p:cNvPr id="6" name="Footer Placeholder 5">
            <a:extLst>
              <a:ext uri="{FF2B5EF4-FFF2-40B4-BE49-F238E27FC236}">
                <a16:creationId xmlns:a16="http://schemas.microsoft.com/office/drawing/2014/main" id="{5CB77E35-C434-4618-BE58-343797961E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060FED-4AD3-4F1C-909B-499D7AD861BE}"/>
              </a:ext>
            </a:extLst>
          </p:cNvPr>
          <p:cNvSpPr>
            <a:spLocks noGrp="1"/>
          </p:cNvSpPr>
          <p:nvPr>
            <p:ph type="sldNum" sz="quarter" idx="12"/>
          </p:nvPr>
        </p:nvSpPr>
        <p:spPr/>
        <p:txBody>
          <a:bodyPr/>
          <a:lstStyle/>
          <a:p>
            <a:fld id="{DE034414-46D1-4C75-9D5F-46200E0175E0}" type="slidenum">
              <a:rPr lang="en-GB" smtClean="0"/>
              <a:t>‹#›</a:t>
            </a:fld>
            <a:endParaRPr lang="en-GB"/>
          </a:p>
        </p:txBody>
      </p:sp>
    </p:spTree>
    <p:extLst>
      <p:ext uri="{BB962C8B-B14F-4D97-AF65-F5344CB8AC3E}">
        <p14:creationId xmlns:p14="http://schemas.microsoft.com/office/powerpoint/2010/main" val="145582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182AD-5678-409A-9E2C-AB04A50481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EBE6E3-70B9-467C-9F47-FA88D8EE6B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57743D-D147-4E4B-BB97-59F24C513E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EF120-D306-4B89-B945-0CEF3690F21D}" type="datetimeFigureOut">
              <a:rPr lang="en-GB" smtClean="0"/>
              <a:t>24/09/2019</a:t>
            </a:fld>
            <a:endParaRPr lang="en-GB"/>
          </a:p>
        </p:txBody>
      </p:sp>
      <p:sp>
        <p:nvSpPr>
          <p:cNvPr id="5" name="Footer Placeholder 4">
            <a:extLst>
              <a:ext uri="{FF2B5EF4-FFF2-40B4-BE49-F238E27FC236}">
                <a16:creationId xmlns:a16="http://schemas.microsoft.com/office/drawing/2014/main" id="{46895C12-86B2-4F95-B97F-CAE99F1B26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2C7DD29-59EF-4D9A-9E79-AA5EC74D28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034414-46D1-4C75-9D5F-46200E0175E0}" type="slidenum">
              <a:rPr lang="en-GB" smtClean="0"/>
              <a:t>‹#›</a:t>
            </a:fld>
            <a:endParaRPr lang="en-GB"/>
          </a:p>
        </p:txBody>
      </p:sp>
    </p:spTree>
    <p:extLst>
      <p:ext uri="{BB962C8B-B14F-4D97-AF65-F5344CB8AC3E}">
        <p14:creationId xmlns:p14="http://schemas.microsoft.com/office/powerpoint/2010/main" val="904143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838200" y="319407"/>
            <a:ext cx="10515600" cy="45719"/>
          </a:xfrm>
        </p:spPr>
        <p:txBody>
          <a:bodyPr>
            <a:normAutofit fontScale="90000"/>
          </a:bodyPr>
          <a:lstStyle/>
          <a:p>
            <a:endParaRPr lang="en-GB" dirty="0"/>
          </a:p>
        </p:txBody>
      </p:sp>
      <p:sp>
        <p:nvSpPr>
          <p:cNvPr id="3" name="Content Placeholder 2"/>
          <p:cNvSpPr>
            <a:spLocks noGrp="1"/>
          </p:cNvSpPr>
          <p:nvPr>
            <p:ph idx="1"/>
          </p:nvPr>
        </p:nvSpPr>
        <p:spPr>
          <a:xfrm>
            <a:off x="838200" y="693684"/>
            <a:ext cx="10515600" cy="5849006"/>
          </a:xfrm>
        </p:spPr>
        <p:txBody>
          <a:bodyPr>
            <a:normAutofit fontScale="92500" lnSpcReduction="10000"/>
          </a:bodyPr>
          <a:lstStyle/>
          <a:p>
            <a:pPr marL="0" indent="0" algn="ctr">
              <a:buNone/>
            </a:pPr>
            <a:r>
              <a:rPr lang="en-GB" dirty="0"/>
              <a:t>We participate in the mission of the Church</a:t>
            </a:r>
          </a:p>
          <a:p>
            <a:pPr marL="0" indent="0" algn="ctr">
              <a:buNone/>
            </a:pPr>
            <a:r>
              <a:rPr lang="en-GB" dirty="0"/>
              <a:t>through the service of education</a:t>
            </a:r>
          </a:p>
          <a:p>
            <a:pPr marL="0" indent="0" algn="ctr">
              <a:buNone/>
            </a:pPr>
            <a:r>
              <a:rPr lang="en-GB" dirty="0"/>
              <a:t>which is our way of continuing the work of Christ. </a:t>
            </a:r>
          </a:p>
          <a:p>
            <a:pPr marL="0" indent="0" algn="ctr">
              <a:buNone/>
            </a:pPr>
            <a:r>
              <a:rPr lang="en-GB" dirty="0"/>
              <a:t>This service of education and instruction is directed chiefly towards the young and those who bear within them the future of the world.</a:t>
            </a:r>
          </a:p>
          <a:p>
            <a:pPr marL="0" indent="0" algn="ctr">
              <a:buNone/>
            </a:pPr>
            <a:r>
              <a:rPr lang="en-GB" b="1" dirty="0"/>
              <a:t>Caught up as we are in the desires of His Heart,</a:t>
            </a:r>
          </a:p>
          <a:p>
            <a:pPr marL="0" indent="0" algn="ctr">
              <a:buNone/>
            </a:pPr>
            <a:r>
              <a:rPr lang="en-GB" b="1" dirty="0"/>
              <a:t>we want people to grow in dignity, as human beings</a:t>
            </a:r>
          </a:p>
          <a:p>
            <a:pPr marL="0" indent="0" algn="ctr">
              <a:buNone/>
            </a:pPr>
            <a:r>
              <a:rPr lang="en-GB" b="1" dirty="0"/>
              <a:t>and as children of God</a:t>
            </a:r>
          </a:p>
          <a:p>
            <a:pPr marL="0" indent="0" algn="ctr">
              <a:buNone/>
            </a:pPr>
            <a:r>
              <a:rPr lang="en-GB" b="1" dirty="0"/>
              <a:t>Our starting point is the Gospel</a:t>
            </a:r>
          </a:p>
          <a:p>
            <a:pPr marL="0" indent="0" algn="ctr">
              <a:buNone/>
            </a:pPr>
            <a:r>
              <a:rPr lang="en-GB" b="1" dirty="0"/>
              <a:t>with all that it demands from us of love, forgiveness</a:t>
            </a:r>
          </a:p>
          <a:p>
            <a:pPr marL="0" indent="0" algn="ctr">
              <a:buNone/>
            </a:pPr>
            <a:r>
              <a:rPr lang="en-GB" b="1" dirty="0"/>
              <a:t>and justice,</a:t>
            </a:r>
          </a:p>
          <a:p>
            <a:pPr marL="0" indent="0" algn="ctr">
              <a:buNone/>
            </a:pPr>
            <a:r>
              <a:rPr lang="en-GB" b="1" dirty="0"/>
              <a:t>and of solidarity with those who are poor</a:t>
            </a:r>
          </a:p>
          <a:p>
            <a:pPr marL="0" indent="0" algn="ctr">
              <a:buNone/>
            </a:pPr>
            <a:r>
              <a:rPr lang="en-GB" b="1" dirty="0"/>
              <a:t>and rejected by the world.  (7)</a:t>
            </a:r>
          </a:p>
        </p:txBody>
      </p:sp>
      <p:pic>
        <p:nvPicPr>
          <p:cNvPr id="8194" name="Picture 2" descr="http://rscjinternational.org/sites/default/files/styles/square_thumbnail/public/images/spirituality/0905_0.jpg?itok=f2ItVW1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465" y="4664075"/>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427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9AB025-BEE2-4A56-BA27-79CDFF1CD7A3}"/>
              </a:ext>
            </a:extLst>
          </p:cNvPr>
          <p:cNvSpPr>
            <a:spLocks noGrp="1"/>
          </p:cNvSpPr>
          <p:nvPr>
            <p:ph type="title"/>
          </p:nvPr>
        </p:nvSpPr>
        <p:spPr>
          <a:xfrm>
            <a:off x="838200" y="355601"/>
            <a:ext cx="10515600" cy="223239"/>
          </a:xfrm>
        </p:spPr>
        <p:txBody>
          <a:bodyPr>
            <a:normAutofit fontScale="90000"/>
          </a:bodyPr>
          <a:lstStyle/>
          <a:p>
            <a:endParaRPr lang="en-GB" dirty="0"/>
          </a:p>
        </p:txBody>
      </p:sp>
      <p:sp>
        <p:nvSpPr>
          <p:cNvPr id="8" name="Text Placeholder 7">
            <a:extLst>
              <a:ext uri="{FF2B5EF4-FFF2-40B4-BE49-F238E27FC236}">
                <a16:creationId xmlns:a16="http://schemas.microsoft.com/office/drawing/2014/main" id="{F9EDA56C-CD11-4197-9252-B57F349584AD}"/>
              </a:ext>
            </a:extLst>
          </p:cNvPr>
          <p:cNvSpPr>
            <a:spLocks noGrp="1"/>
          </p:cNvSpPr>
          <p:nvPr>
            <p:ph type="body" idx="1"/>
          </p:nvPr>
        </p:nvSpPr>
        <p:spPr>
          <a:xfrm>
            <a:off x="839788" y="755009"/>
            <a:ext cx="5157787" cy="424503"/>
          </a:xfrm>
        </p:spPr>
        <p:txBody>
          <a:bodyPr/>
          <a:lstStyle/>
          <a:p>
            <a:r>
              <a:rPr lang="en-GB" dirty="0"/>
              <a:t>Who was there</a:t>
            </a:r>
          </a:p>
        </p:txBody>
      </p:sp>
      <p:sp>
        <p:nvSpPr>
          <p:cNvPr id="9" name="Content Placeholder 8">
            <a:extLst>
              <a:ext uri="{FF2B5EF4-FFF2-40B4-BE49-F238E27FC236}">
                <a16:creationId xmlns:a16="http://schemas.microsoft.com/office/drawing/2014/main" id="{2F5F2AD2-57D0-450D-8F6F-C44BDBE33701}"/>
              </a:ext>
            </a:extLst>
          </p:cNvPr>
          <p:cNvSpPr>
            <a:spLocks noGrp="1"/>
          </p:cNvSpPr>
          <p:nvPr>
            <p:ph sz="half" idx="2"/>
          </p:nvPr>
        </p:nvSpPr>
        <p:spPr>
          <a:xfrm>
            <a:off x="839788" y="1355681"/>
            <a:ext cx="5157787" cy="4833982"/>
          </a:xfrm>
        </p:spPr>
        <p:txBody>
          <a:bodyPr/>
          <a:lstStyle/>
          <a:p>
            <a:pPr marL="0" indent="0">
              <a:buNone/>
            </a:pPr>
            <a:r>
              <a:rPr lang="en-GB" dirty="0"/>
              <a:t>     </a:t>
            </a:r>
            <a:r>
              <a:rPr lang="en-GB" dirty="0">
                <a:solidFill>
                  <a:srgbClr val="FF0000"/>
                </a:solidFill>
              </a:rPr>
              <a:t>Delegates</a:t>
            </a:r>
            <a:r>
              <a:rPr lang="en-GB" dirty="0"/>
              <a:t> </a:t>
            </a:r>
            <a:r>
              <a:rPr lang="en-GB" sz="1800" dirty="0"/>
              <a:t> (44 RSCJ, 3 lay):</a:t>
            </a:r>
          </a:p>
          <a:p>
            <a:pPr lvl="1"/>
            <a:r>
              <a:rPr lang="en-GB" dirty="0"/>
              <a:t>29 Province Representatives </a:t>
            </a:r>
          </a:p>
          <a:p>
            <a:pPr marL="457200" lvl="1" indent="0">
              <a:buNone/>
            </a:pPr>
            <a:r>
              <a:rPr lang="en-GB" dirty="0"/>
              <a:t>(from 24 provinces)</a:t>
            </a:r>
          </a:p>
          <a:p>
            <a:pPr lvl="1"/>
            <a:r>
              <a:rPr lang="en-GB" dirty="0"/>
              <a:t>4 Commission Representatives</a:t>
            </a:r>
          </a:p>
          <a:p>
            <a:pPr lvl="1"/>
            <a:r>
              <a:rPr lang="en-GB" dirty="0"/>
              <a:t>JPIC Committee (6)</a:t>
            </a:r>
          </a:p>
          <a:p>
            <a:pPr lvl="1"/>
            <a:r>
              <a:rPr lang="en-GB" dirty="0"/>
              <a:t>2 Facilitators</a:t>
            </a:r>
          </a:p>
          <a:p>
            <a:pPr lvl="1"/>
            <a:r>
              <a:rPr lang="en-GB" dirty="0"/>
              <a:t>General Council (6)</a:t>
            </a:r>
          </a:p>
          <a:p>
            <a:pPr marL="457200" lvl="1" indent="0">
              <a:buNone/>
            </a:pPr>
            <a:r>
              <a:rPr lang="en-GB" dirty="0">
                <a:solidFill>
                  <a:srgbClr val="FF0000"/>
                </a:solidFill>
              </a:rPr>
              <a:t>Support Staff</a:t>
            </a:r>
          </a:p>
          <a:p>
            <a:pPr marL="457200" lvl="1" indent="0">
              <a:buNone/>
            </a:pPr>
            <a:r>
              <a:rPr lang="en-GB" dirty="0"/>
              <a:t>3 translators &amp; 6 interpreters</a:t>
            </a:r>
          </a:p>
          <a:p>
            <a:pPr marL="457200" lvl="1" indent="0">
              <a:buNone/>
            </a:pPr>
            <a:r>
              <a:rPr lang="en-GB" dirty="0"/>
              <a:t>5 RSCJ from PHI &amp; KOC</a:t>
            </a:r>
          </a:p>
          <a:p>
            <a:pPr marL="457200" lvl="1" indent="0">
              <a:buNone/>
            </a:pPr>
            <a:r>
              <a:rPr lang="en-GB" dirty="0"/>
              <a:t>2 Web team</a:t>
            </a:r>
          </a:p>
          <a:p>
            <a:pPr marL="457200" lvl="1" indent="0">
              <a:buNone/>
            </a:pPr>
            <a:endParaRPr lang="en-GB" dirty="0"/>
          </a:p>
        </p:txBody>
      </p:sp>
      <p:sp>
        <p:nvSpPr>
          <p:cNvPr id="10" name="Text Placeholder 9">
            <a:extLst>
              <a:ext uri="{FF2B5EF4-FFF2-40B4-BE49-F238E27FC236}">
                <a16:creationId xmlns:a16="http://schemas.microsoft.com/office/drawing/2014/main" id="{FBB14BEA-B659-4DD7-A930-DBBE991566BE}"/>
              </a:ext>
            </a:extLst>
          </p:cNvPr>
          <p:cNvSpPr>
            <a:spLocks noGrp="1"/>
          </p:cNvSpPr>
          <p:nvPr>
            <p:ph type="body" sz="quarter" idx="3"/>
          </p:nvPr>
        </p:nvSpPr>
        <p:spPr>
          <a:xfrm>
            <a:off x="6172200" y="755010"/>
            <a:ext cx="5183188" cy="520115"/>
          </a:xfrm>
        </p:spPr>
        <p:txBody>
          <a:bodyPr/>
          <a:lstStyle/>
          <a:p>
            <a:r>
              <a:rPr lang="en-GB" dirty="0"/>
              <a:t>A typical day</a:t>
            </a:r>
          </a:p>
        </p:txBody>
      </p:sp>
      <p:sp>
        <p:nvSpPr>
          <p:cNvPr id="11" name="Content Placeholder 10">
            <a:extLst>
              <a:ext uri="{FF2B5EF4-FFF2-40B4-BE49-F238E27FC236}">
                <a16:creationId xmlns:a16="http://schemas.microsoft.com/office/drawing/2014/main" id="{CEE2C13B-5CBC-42E9-97AD-F08BBEFEDE06}"/>
              </a:ext>
            </a:extLst>
          </p:cNvPr>
          <p:cNvSpPr>
            <a:spLocks noGrp="1"/>
          </p:cNvSpPr>
          <p:nvPr>
            <p:ph sz="quarter" idx="4"/>
          </p:nvPr>
        </p:nvSpPr>
        <p:spPr>
          <a:xfrm>
            <a:off x="6172200" y="1384183"/>
            <a:ext cx="5183188" cy="4805480"/>
          </a:xfrm>
        </p:spPr>
        <p:txBody>
          <a:bodyPr>
            <a:normAutofit/>
          </a:bodyPr>
          <a:lstStyle/>
          <a:p>
            <a:endParaRPr lang="en-GB" sz="1400" dirty="0"/>
          </a:p>
          <a:p>
            <a:r>
              <a:rPr lang="en-GB" sz="1400" dirty="0"/>
              <a:t>6.30am Mass</a:t>
            </a:r>
          </a:p>
          <a:p>
            <a:r>
              <a:rPr lang="en-GB" sz="1400" dirty="0"/>
              <a:t>7.00am </a:t>
            </a:r>
            <a:r>
              <a:rPr lang="en-GB" sz="1400" dirty="0">
                <a:solidFill>
                  <a:srgbClr val="FF0000"/>
                </a:solidFill>
              </a:rPr>
              <a:t>Breakfast</a:t>
            </a:r>
          </a:p>
          <a:p>
            <a:r>
              <a:rPr lang="en-GB" sz="1400" dirty="0"/>
              <a:t>8.00am Morning Prayer</a:t>
            </a:r>
          </a:p>
          <a:p>
            <a:r>
              <a:rPr lang="en-GB" sz="1400" dirty="0"/>
              <a:t>8.30 am Meeting</a:t>
            </a:r>
          </a:p>
          <a:p>
            <a:r>
              <a:rPr lang="en-GB" sz="1400" dirty="0"/>
              <a:t>10.00am </a:t>
            </a:r>
            <a:r>
              <a:rPr lang="en-GB" sz="1400" dirty="0">
                <a:solidFill>
                  <a:srgbClr val="FF0000"/>
                </a:solidFill>
              </a:rPr>
              <a:t>Snacks</a:t>
            </a:r>
          </a:p>
          <a:p>
            <a:r>
              <a:rPr lang="en-GB" sz="1400" dirty="0"/>
              <a:t>10.30am Meeting</a:t>
            </a:r>
          </a:p>
          <a:p>
            <a:r>
              <a:rPr lang="en-GB" sz="1400" dirty="0"/>
              <a:t>12 noon </a:t>
            </a:r>
            <a:r>
              <a:rPr lang="en-GB" sz="1400" dirty="0">
                <a:solidFill>
                  <a:srgbClr val="FF0000"/>
                </a:solidFill>
              </a:rPr>
              <a:t>Lunch</a:t>
            </a:r>
          </a:p>
          <a:p>
            <a:r>
              <a:rPr lang="en-GB" sz="1400" dirty="0"/>
              <a:t>2.00pm Meeting</a:t>
            </a:r>
          </a:p>
          <a:p>
            <a:r>
              <a:rPr lang="en-GB" sz="1400" dirty="0"/>
              <a:t>4.00pm </a:t>
            </a:r>
            <a:r>
              <a:rPr lang="en-GB" sz="1400" dirty="0">
                <a:solidFill>
                  <a:srgbClr val="FF0000"/>
                </a:solidFill>
              </a:rPr>
              <a:t>Snacks</a:t>
            </a:r>
          </a:p>
          <a:p>
            <a:r>
              <a:rPr lang="en-GB" sz="1400" dirty="0"/>
              <a:t>4.30pm Meeting</a:t>
            </a:r>
          </a:p>
          <a:p>
            <a:r>
              <a:rPr lang="en-GB" sz="1400" dirty="0"/>
              <a:t>6.30pm </a:t>
            </a:r>
            <a:r>
              <a:rPr lang="en-GB" sz="1400" dirty="0">
                <a:solidFill>
                  <a:srgbClr val="FF0000"/>
                </a:solidFill>
              </a:rPr>
              <a:t>Supper</a:t>
            </a:r>
          </a:p>
          <a:p>
            <a:r>
              <a:rPr lang="en-GB" sz="1400" dirty="0"/>
              <a:t>7.30pm Evening Prayer</a:t>
            </a:r>
          </a:p>
          <a:p>
            <a:r>
              <a:rPr lang="en-GB" sz="1400" dirty="0"/>
              <a:t>8.00pm Evening Presentation (some evenings)</a:t>
            </a:r>
          </a:p>
        </p:txBody>
      </p:sp>
      <p:pic>
        <p:nvPicPr>
          <p:cNvPr id="13" name="Picture 12">
            <a:extLst>
              <a:ext uri="{FF2B5EF4-FFF2-40B4-BE49-F238E27FC236}">
                <a16:creationId xmlns:a16="http://schemas.microsoft.com/office/drawing/2014/main" id="{A2D83021-B47D-4905-9C61-09490FA42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9993" y="755009"/>
            <a:ext cx="2060897" cy="1545673"/>
          </a:xfrm>
          <a:prstGeom prst="rect">
            <a:avLst/>
          </a:prstGeom>
        </p:spPr>
      </p:pic>
      <p:pic>
        <p:nvPicPr>
          <p:cNvPr id="15" name="Picture 14">
            <a:extLst>
              <a:ext uri="{FF2B5EF4-FFF2-40B4-BE49-F238E27FC236}">
                <a16:creationId xmlns:a16="http://schemas.microsoft.com/office/drawing/2014/main" id="{BC3496BD-A163-45E2-AD5F-E3E8DD336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5047" y="4524449"/>
            <a:ext cx="1331710" cy="1774272"/>
          </a:xfrm>
          <a:prstGeom prst="rect">
            <a:avLst/>
          </a:prstGeom>
        </p:spPr>
      </p:pic>
      <p:pic>
        <p:nvPicPr>
          <p:cNvPr id="17" name="Picture 16">
            <a:extLst>
              <a:ext uri="{FF2B5EF4-FFF2-40B4-BE49-F238E27FC236}">
                <a16:creationId xmlns:a16="http://schemas.microsoft.com/office/drawing/2014/main" id="{CE751188-FAED-4943-8C8F-52015E954C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6748" y="5347981"/>
            <a:ext cx="1814819" cy="1361114"/>
          </a:xfrm>
          <a:prstGeom prst="rect">
            <a:avLst/>
          </a:prstGeom>
        </p:spPr>
      </p:pic>
      <p:pic>
        <p:nvPicPr>
          <p:cNvPr id="19" name="Picture 18">
            <a:extLst>
              <a:ext uri="{FF2B5EF4-FFF2-40B4-BE49-F238E27FC236}">
                <a16:creationId xmlns:a16="http://schemas.microsoft.com/office/drawing/2014/main" id="{DCB9D13E-0BB6-4786-9201-3F2D11F3BA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5089" y="2490447"/>
            <a:ext cx="2502807" cy="1877105"/>
          </a:xfrm>
          <a:prstGeom prst="rect">
            <a:avLst/>
          </a:prstGeom>
        </p:spPr>
      </p:pic>
      <p:pic>
        <p:nvPicPr>
          <p:cNvPr id="21" name="Picture 20">
            <a:extLst>
              <a:ext uri="{FF2B5EF4-FFF2-40B4-BE49-F238E27FC236}">
                <a16:creationId xmlns:a16="http://schemas.microsoft.com/office/drawing/2014/main" id="{0C352F49-E9AC-45DB-8369-F2E03DF3B1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8962" y="434546"/>
            <a:ext cx="1403665" cy="1052749"/>
          </a:xfrm>
          <a:prstGeom prst="rect">
            <a:avLst/>
          </a:prstGeom>
        </p:spPr>
      </p:pic>
    </p:spTree>
    <p:extLst>
      <p:ext uri="{BB962C8B-B14F-4D97-AF65-F5344CB8AC3E}">
        <p14:creationId xmlns:p14="http://schemas.microsoft.com/office/powerpoint/2010/main" val="307215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96D8FE-803A-4ED5-98A6-AE43BC929697}"/>
              </a:ext>
            </a:extLst>
          </p:cNvPr>
          <p:cNvSpPr>
            <a:spLocks noGrp="1"/>
          </p:cNvSpPr>
          <p:nvPr>
            <p:ph type="title"/>
          </p:nvPr>
        </p:nvSpPr>
        <p:spPr>
          <a:xfrm>
            <a:off x="821516" y="306911"/>
            <a:ext cx="6204984" cy="607489"/>
          </a:xfrm>
        </p:spPr>
        <p:txBody>
          <a:bodyPr>
            <a:normAutofit fontScale="90000"/>
          </a:bodyPr>
          <a:lstStyle/>
          <a:p>
            <a:r>
              <a:rPr lang="en-GB" sz="4000" b="1" dirty="0">
                <a:solidFill>
                  <a:srgbClr val="FF0000"/>
                </a:solidFill>
              </a:rPr>
              <a:t>The Process</a:t>
            </a:r>
          </a:p>
        </p:txBody>
      </p:sp>
      <p:sp>
        <p:nvSpPr>
          <p:cNvPr id="8" name="Content Placeholder 7">
            <a:extLst>
              <a:ext uri="{FF2B5EF4-FFF2-40B4-BE49-F238E27FC236}">
                <a16:creationId xmlns:a16="http://schemas.microsoft.com/office/drawing/2014/main" id="{ECFEADDE-8CEE-4AE6-89B4-54A3D6FB8E45}"/>
              </a:ext>
            </a:extLst>
          </p:cNvPr>
          <p:cNvSpPr>
            <a:spLocks noGrp="1"/>
          </p:cNvSpPr>
          <p:nvPr>
            <p:ph idx="1"/>
          </p:nvPr>
        </p:nvSpPr>
        <p:spPr>
          <a:xfrm>
            <a:off x="821515" y="1089497"/>
            <a:ext cx="6204984" cy="5461591"/>
          </a:xfrm>
        </p:spPr>
        <p:txBody>
          <a:bodyPr>
            <a:normAutofit/>
          </a:bodyPr>
          <a:lstStyle/>
          <a:p>
            <a:r>
              <a:rPr lang="en-GB" sz="2400" dirty="0"/>
              <a:t>The Cave</a:t>
            </a:r>
          </a:p>
          <a:p>
            <a:r>
              <a:rPr lang="en-GB" sz="2400" dirty="0"/>
              <a:t>Base groups</a:t>
            </a:r>
          </a:p>
          <a:p>
            <a:r>
              <a:rPr lang="en-GB" sz="2400" dirty="0"/>
              <a:t>Vulnerabilities and Compassion</a:t>
            </a:r>
          </a:p>
          <a:p>
            <a:r>
              <a:rPr lang="en-GB" sz="2400" dirty="0"/>
              <a:t>Presentations via Zoom!</a:t>
            </a:r>
          </a:p>
          <a:p>
            <a:r>
              <a:rPr lang="en-GB" sz="2400" dirty="0"/>
              <a:t>The History of JPIC in the Society</a:t>
            </a:r>
          </a:p>
          <a:p>
            <a:r>
              <a:rPr lang="en-GB" sz="2400" dirty="0"/>
              <a:t>The UN-NGO presentation</a:t>
            </a:r>
          </a:p>
          <a:p>
            <a:r>
              <a:rPr lang="en-GB" sz="2400" dirty="0"/>
              <a:t>JPIC Data base</a:t>
            </a:r>
          </a:p>
          <a:p>
            <a:r>
              <a:rPr lang="en-GB" sz="2400" dirty="0"/>
              <a:t>Discussion in Regions re current projects</a:t>
            </a:r>
          </a:p>
          <a:p>
            <a:r>
              <a:rPr lang="en-GB" sz="2400" dirty="0"/>
              <a:t>Beginning to identify the emerging themes</a:t>
            </a:r>
          </a:p>
          <a:p>
            <a:r>
              <a:rPr lang="en-GB" sz="2400" dirty="0"/>
              <a:t>Theme groups</a:t>
            </a:r>
          </a:p>
          <a:p>
            <a:r>
              <a:rPr lang="en-GB" sz="2400" dirty="0"/>
              <a:t>Identifying objectives, possible lines of action</a:t>
            </a:r>
          </a:p>
          <a:p>
            <a:endParaRPr lang="en-GB" sz="2000" dirty="0"/>
          </a:p>
        </p:txBody>
      </p:sp>
      <p:pic>
        <p:nvPicPr>
          <p:cNvPr id="19" name="Picture 18">
            <a:extLst>
              <a:ext uri="{FF2B5EF4-FFF2-40B4-BE49-F238E27FC236}">
                <a16:creationId xmlns:a16="http://schemas.microsoft.com/office/drawing/2014/main" id="{EAF99BF9-63FE-4E00-B0F9-AA090D9748B7}"/>
              </a:ext>
            </a:extLst>
          </p:cNvPr>
          <p:cNvPicPr>
            <a:picLocks noChangeAspect="1"/>
          </p:cNvPicPr>
          <p:nvPr/>
        </p:nvPicPr>
        <p:blipFill rotWithShape="1">
          <a:blip r:embed="rId2">
            <a:extLst>
              <a:ext uri="{28A0092B-C50C-407E-A947-70E740481C1C}">
                <a14:useLocalDpi xmlns:a14="http://schemas.microsoft.com/office/drawing/2010/main" val="0"/>
              </a:ext>
            </a:extLst>
          </a:blip>
          <a:srcRect t="9132" b="29416"/>
          <a:stretch/>
        </p:blipFill>
        <p:spPr>
          <a:xfrm>
            <a:off x="7829551" y="306910"/>
            <a:ext cx="4042409" cy="1863092"/>
          </a:xfrm>
          <a:prstGeom prst="rect">
            <a:avLst/>
          </a:prstGeom>
        </p:spPr>
      </p:pic>
      <p:pic>
        <p:nvPicPr>
          <p:cNvPr id="14" name="Picture 13">
            <a:extLst>
              <a:ext uri="{FF2B5EF4-FFF2-40B4-BE49-F238E27FC236}">
                <a16:creationId xmlns:a16="http://schemas.microsoft.com/office/drawing/2014/main" id="{F7EBE94A-0B95-4D26-91BD-ECB087B4DC5F}"/>
              </a:ext>
            </a:extLst>
          </p:cNvPr>
          <p:cNvPicPr>
            <a:picLocks noChangeAspect="1"/>
          </p:cNvPicPr>
          <p:nvPr/>
        </p:nvPicPr>
        <p:blipFill rotWithShape="1">
          <a:blip r:embed="rId3">
            <a:extLst>
              <a:ext uri="{28A0092B-C50C-407E-A947-70E740481C1C}">
                <a14:useLocalDpi xmlns:a14="http://schemas.microsoft.com/office/drawing/2010/main" val="0"/>
              </a:ext>
            </a:extLst>
          </a:blip>
          <a:srcRect t="25550" b="12998"/>
          <a:stretch/>
        </p:blipFill>
        <p:spPr>
          <a:xfrm>
            <a:off x="7829551" y="2330867"/>
            <a:ext cx="4042410" cy="1863093"/>
          </a:xfrm>
          <a:prstGeom prst="rect">
            <a:avLst/>
          </a:prstGeom>
        </p:spPr>
      </p:pic>
      <p:pic>
        <p:nvPicPr>
          <p:cNvPr id="17" name="Picture 16">
            <a:extLst>
              <a:ext uri="{FF2B5EF4-FFF2-40B4-BE49-F238E27FC236}">
                <a16:creationId xmlns:a16="http://schemas.microsoft.com/office/drawing/2014/main" id="{22CEFFE2-0944-4CC6-8B66-0173FB15D862}"/>
              </a:ext>
            </a:extLst>
          </p:cNvPr>
          <p:cNvPicPr>
            <a:picLocks noChangeAspect="1"/>
          </p:cNvPicPr>
          <p:nvPr/>
        </p:nvPicPr>
        <p:blipFill rotWithShape="1">
          <a:blip r:embed="rId4">
            <a:extLst>
              <a:ext uri="{28A0092B-C50C-407E-A947-70E740481C1C}">
                <a14:useLocalDpi xmlns:a14="http://schemas.microsoft.com/office/drawing/2010/main" val="0"/>
              </a:ext>
            </a:extLst>
          </a:blip>
          <a:srcRect t="20402" b="20254"/>
          <a:stretch/>
        </p:blipFill>
        <p:spPr>
          <a:xfrm>
            <a:off x="7829551" y="4354824"/>
            <a:ext cx="4042409" cy="1895153"/>
          </a:xfrm>
          <a:prstGeom prst="rect">
            <a:avLst/>
          </a:prstGeom>
        </p:spPr>
      </p:pic>
    </p:spTree>
    <p:extLst>
      <p:ext uri="{BB962C8B-B14F-4D97-AF65-F5344CB8AC3E}">
        <p14:creationId xmlns:p14="http://schemas.microsoft.com/office/powerpoint/2010/main" val="387000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96D8FE-803A-4ED5-98A6-AE43BC929697}"/>
              </a:ext>
            </a:extLst>
          </p:cNvPr>
          <p:cNvSpPr>
            <a:spLocks noGrp="1"/>
          </p:cNvSpPr>
          <p:nvPr>
            <p:ph type="title"/>
          </p:nvPr>
        </p:nvSpPr>
        <p:spPr>
          <a:xfrm>
            <a:off x="5165500" y="426654"/>
            <a:ext cx="6204984" cy="1344975"/>
          </a:xfrm>
        </p:spPr>
        <p:txBody>
          <a:bodyPr>
            <a:normAutofit/>
          </a:bodyPr>
          <a:lstStyle/>
          <a:p>
            <a:r>
              <a:rPr lang="en-GB" sz="4000" b="1" dirty="0" err="1">
                <a:solidFill>
                  <a:srgbClr val="FF0000"/>
                </a:solidFill>
              </a:rPr>
              <a:t>Montse</a:t>
            </a:r>
            <a:r>
              <a:rPr lang="en-GB" sz="4000" b="1" dirty="0">
                <a:solidFill>
                  <a:srgbClr val="FF0000"/>
                </a:solidFill>
              </a:rPr>
              <a:t> Pratt, Morocco</a:t>
            </a:r>
          </a:p>
        </p:txBody>
      </p:sp>
      <p:sp>
        <p:nvSpPr>
          <p:cNvPr id="8" name="Content Placeholder 7">
            <a:extLst>
              <a:ext uri="{FF2B5EF4-FFF2-40B4-BE49-F238E27FC236}">
                <a16:creationId xmlns:a16="http://schemas.microsoft.com/office/drawing/2014/main" id="{ECFEADDE-8CEE-4AE6-89B4-54A3D6FB8E45}"/>
              </a:ext>
            </a:extLst>
          </p:cNvPr>
          <p:cNvSpPr>
            <a:spLocks noGrp="1"/>
          </p:cNvSpPr>
          <p:nvPr>
            <p:ph idx="1"/>
          </p:nvPr>
        </p:nvSpPr>
        <p:spPr>
          <a:xfrm>
            <a:off x="5165500" y="1937084"/>
            <a:ext cx="6204984" cy="4328808"/>
          </a:xfrm>
        </p:spPr>
        <p:txBody>
          <a:bodyPr>
            <a:normAutofit/>
          </a:bodyPr>
          <a:lstStyle/>
          <a:p>
            <a:r>
              <a:rPr lang="en-GB" dirty="0" err="1"/>
              <a:t>Espacio</a:t>
            </a:r>
            <a:r>
              <a:rPr lang="en-GB" dirty="0"/>
              <a:t> </a:t>
            </a:r>
            <a:r>
              <a:rPr lang="en-GB" dirty="0" err="1"/>
              <a:t>Mujer</a:t>
            </a:r>
            <a:r>
              <a:rPr lang="en-GB" dirty="0"/>
              <a:t> – Women’s Space</a:t>
            </a:r>
          </a:p>
          <a:p>
            <a:endParaRPr lang="en-GB" dirty="0"/>
          </a:p>
          <a:p>
            <a:r>
              <a:rPr lang="en-GB" dirty="0"/>
              <a:t>To offer a space where sub-Saharan women living in </a:t>
            </a:r>
            <a:r>
              <a:rPr lang="en-GB" dirty="0" err="1"/>
              <a:t>Tetouan</a:t>
            </a:r>
            <a:r>
              <a:rPr lang="en-GB" dirty="0"/>
              <a:t> find themselves welcomed and trusted, feel listened to, can build relationships with other women and be able to expand their potentialities.</a:t>
            </a:r>
          </a:p>
          <a:p>
            <a:endParaRPr lang="en-GB" sz="2000" dirty="0"/>
          </a:p>
        </p:txBody>
      </p:sp>
      <p:pic>
        <p:nvPicPr>
          <p:cNvPr id="9" name="Picture 8">
            <a:extLst>
              <a:ext uri="{FF2B5EF4-FFF2-40B4-BE49-F238E27FC236}">
                <a16:creationId xmlns:a16="http://schemas.microsoft.com/office/drawing/2014/main" id="{02353849-A21B-4565-912E-A829A9A182B2}"/>
              </a:ext>
            </a:extLst>
          </p:cNvPr>
          <p:cNvPicPr>
            <a:picLocks noChangeAspect="1"/>
          </p:cNvPicPr>
          <p:nvPr/>
        </p:nvPicPr>
        <p:blipFill rotWithShape="1">
          <a:blip r:embed="rId2">
            <a:extLst>
              <a:ext uri="{28A0092B-C50C-407E-A947-70E740481C1C}">
                <a14:useLocalDpi xmlns:a14="http://schemas.microsoft.com/office/drawing/2010/main" val="0"/>
              </a:ext>
            </a:extLst>
          </a:blip>
          <a:srcRect l="5382" r="43541"/>
          <a:stretch/>
        </p:blipFill>
        <p:spPr>
          <a:xfrm>
            <a:off x="587400" y="834888"/>
            <a:ext cx="3692932" cy="5422606"/>
          </a:xfrm>
          <a:prstGeom prst="rect">
            <a:avLst/>
          </a:prstGeom>
        </p:spPr>
      </p:pic>
    </p:spTree>
    <p:extLst>
      <p:ext uri="{BB962C8B-B14F-4D97-AF65-F5344CB8AC3E}">
        <p14:creationId xmlns:p14="http://schemas.microsoft.com/office/powerpoint/2010/main" val="57937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96D8FE-803A-4ED5-98A6-AE43BC929697}"/>
              </a:ext>
            </a:extLst>
          </p:cNvPr>
          <p:cNvSpPr>
            <a:spLocks noGrp="1"/>
          </p:cNvSpPr>
          <p:nvPr>
            <p:ph type="title"/>
          </p:nvPr>
        </p:nvSpPr>
        <p:spPr>
          <a:xfrm>
            <a:off x="491200" y="245285"/>
            <a:ext cx="7593496" cy="1344975"/>
          </a:xfrm>
        </p:spPr>
        <p:txBody>
          <a:bodyPr>
            <a:normAutofit/>
          </a:bodyPr>
          <a:lstStyle/>
          <a:p>
            <a:r>
              <a:rPr lang="en-GB" sz="3600" b="1" dirty="0">
                <a:solidFill>
                  <a:srgbClr val="FF0000"/>
                </a:solidFill>
              </a:rPr>
              <a:t>Fatima </a:t>
            </a:r>
            <a:r>
              <a:rPr lang="en-GB" sz="3600" b="1" dirty="0" err="1">
                <a:solidFill>
                  <a:srgbClr val="FF0000"/>
                </a:solidFill>
              </a:rPr>
              <a:t>Santalo-Ossorio</a:t>
            </a:r>
            <a:r>
              <a:rPr lang="en-GB" sz="3600" b="1" dirty="0">
                <a:solidFill>
                  <a:srgbClr val="FF0000"/>
                </a:solidFill>
              </a:rPr>
              <a:t> – Almeria, Spain</a:t>
            </a:r>
          </a:p>
        </p:txBody>
      </p:sp>
      <p:sp>
        <p:nvSpPr>
          <p:cNvPr id="8" name="Content Placeholder 7">
            <a:extLst>
              <a:ext uri="{FF2B5EF4-FFF2-40B4-BE49-F238E27FC236}">
                <a16:creationId xmlns:a16="http://schemas.microsoft.com/office/drawing/2014/main" id="{ECFEADDE-8CEE-4AE6-89B4-54A3D6FB8E45}"/>
              </a:ext>
            </a:extLst>
          </p:cNvPr>
          <p:cNvSpPr>
            <a:spLocks noGrp="1"/>
          </p:cNvSpPr>
          <p:nvPr>
            <p:ph idx="1"/>
          </p:nvPr>
        </p:nvSpPr>
        <p:spPr>
          <a:xfrm>
            <a:off x="269348" y="1435393"/>
            <a:ext cx="6715112" cy="5422607"/>
          </a:xfrm>
        </p:spPr>
        <p:txBody>
          <a:bodyPr>
            <a:normAutofit/>
          </a:bodyPr>
          <a:lstStyle/>
          <a:p>
            <a:r>
              <a:rPr lang="en-GB" sz="2400" dirty="0"/>
              <a:t>In the southern Spanish village of Las </a:t>
            </a:r>
            <a:r>
              <a:rPr lang="en-GB" sz="2400" dirty="0" err="1"/>
              <a:t>Norias</a:t>
            </a:r>
            <a:r>
              <a:rPr lang="en-GB" sz="2400" dirty="0"/>
              <a:t> de </a:t>
            </a:r>
            <a:r>
              <a:rPr lang="en-GB" sz="2400" dirty="0" err="1"/>
              <a:t>Daza</a:t>
            </a:r>
            <a:r>
              <a:rPr lang="en-GB" sz="2400" dirty="0"/>
              <a:t>, in the region of Almeria, 57.2% of the population are migrants. Most of them are newly arrived and work in greenhouses.</a:t>
            </a:r>
          </a:p>
          <a:p>
            <a:r>
              <a:rPr lang="en-GB" sz="2400" dirty="0"/>
              <a:t>The </a:t>
            </a:r>
            <a:r>
              <a:rPr lang="en-GB" sz="2400" dirty="0" err="1"/>
              <a:t>Bantaba</a:t>
            </a:r>
            <a:r>
              <a:rPr lang="en-GB" sz="2400" dirty="0"/>
              <a:t> centre wants to be a place of encounter and relationship for migrants and between the local populations. </a:t>
            </a:r>
            <a:r>
              <a:rPr lang="en-GB" sz="2400" dirty="0" err="1"/>
              <a:t>Bantaba's</a:t>
            </a:r>
            <a:r>
              <a:rPr lang="en-GB" sz="2400" dirty="0"/>
              <a:t> main objective is the integration of the migrant population at local level. </a:t>
            </a:r>
          </a:p>
          <a:p>
            <a:r>
              <a:rPr lang="en-GB" sz="2400" dirty="0"/>
              <a:t>They run Spanish lessons, computing lessons and counselling.</a:t>
            </a:r>
          </a:p>
        </p:txBody>
      </p:sp>
      <p:pic>
        <p:nvPicPr>
          <p:cNvPr id="5" name="Content Placeholder 3">
            <a:extLst>
              <a:ext uri="{FF2B5EF4-FFF2-40B4-BE49-F238E27FC236}">
                <a16:creationId xmlns:a16="http://schemas.microsoft.com/office/drawing/2014/main" id="{7C74E28D-B8CB-4E29-B4D1-0DADF324EE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361075" y="1969973"/>
            <a:ext cx="5422607" cy="3700547"/>
          </a:xfrm>
          <a:prstGeom prst="rect">
            <a:avLst/>
          </a:prstGeom>
        </p:spPr>
      </p:pic>
    </p:spTree>
    <p:extLst>
      <p:ext uri="{BB962C8B-B14F-4D97-AF65-F5344CB8AC3E}">
        <p14:creationId xmlns:p14="http://schemas.microsoft.com/office/powerpoint/2010/main" val="366434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96D8FE-803A-4ED5-98A6-AE43BC929697}"/>
              </a:ext>
            </a:extLst>
          </p:cNvPr>
          <p:cNvSpPr>
            <a:spLocks noGrp="1"/>
          </p:cNvSpPr>
          <p:nvPr>
            <p:ph type="title"/>
          </p:nvPr>
        </p:nvSpPr>
        <p:spPr>
          <a:xfrm>
            <a:off x="3617843" y="249631"/>
            <a:ext cx="8375374" cy="764468"/>
          </a:xfrm>
        </p:spPr>
        <p:txBody>
          <a:bodyPr>
            <a:normAutofit/>
          </a:bodyPr>
          <a:lstStyle/>
          <a:p>
            <a:r>
              <a:rPr lang="en-GB" sz="3200" b="1" dirty="0">
                <a:solidFill>
                  <a:srgbClr val="FF0000"/>
                </a:solidFill>
              </a:rPr>
              <a:t>Viola Zajac – Youth </a:t>
            </a:r>
            <a:r>
              <a:rPr lang="en-GB" sz="3200" b="1" dirty="0" err="1">
                <a:solidFill>
                  <a:srgbClr val="FF0000"/>
                </a:solidFill>
              </a:rPr>
              <a:t>Sociotherapy</a:t>
            </a:r>
            <a:r>
              <a:rPr lang="en-GB" sz="3200" b="1" dirty="0">
                <a:solidFill>
                  <a:srgbClr val="FF0000"/>
                </a:solidFill>
              </a:rPr>
              <a:t> Centre, Poland</a:t>
            </a:r>
          </a:p>
        </p:txBody>
      </p:sp>
      <p:sp>
        <p:nvSpPr>
          <p:cNvPr id="8" name="Content Placeholder 7">
            <a:extLst>
              <a:ext uri="{FF2B5EF4-FFF2-40B4-BE49-F238E27FC236}">
                <a16:creationId xmlns:a16="http://schemas.microsoft.com/office/drawing/2014/main" id="{ECFEADDE-8CEE-4AE6-89B4-54A3D6FB8E45}"/>
              </a:ext>
            </a:extLst>
          </p:cNvPr>
          <p:cNvSpPr>
            <a:spLocks noGrp="1"/>
          </p:cNvSpPr>
          <p:nvPr>
            <p:ph idx="1"/>
          </p:nvPr>
        </p:nvSpPr>
        <p:spPr>
          <a:xfrm>
            <a:off x="4756049" y="1357187"/>
            <a:ext cx="7064890" cy="5251182"/>
          </a:xfrm>
        </p:spPr>
        <p:txBody>
          <a:bodyPr>
            <a:normAutofit/>
          </a:bodyPr>
          <a:lstStyle/>
          <a:p>
            <a:r>
              <a:rPr lang="en-GB" sz="2400" dirty="0"/>
              <a:t>Support and teaching for young people at risk especially those with learning difficulties because of family and social problems.</a:t>
            </a:r>
          </a:p>
          <a:p>
            <a:endParaRPr lang="en-GB" sz="2400" dirty="0"/>
          </a:p>
          <a:p>
            <a:r>
              <a:rPr lang="en-GB" sz="2400" dirty="0"/>
              <a:t>The Centre provides care for pregnant teenagers, young people from different nations, cultures and religions and young people with addictions.</a:t>
            </a:r>
          </a:p>
          <a:p>
            <a:pPr marL="0" indent="0">
              <a:buNone/>
            </a:pPr>
            <a:endParaRPr lang="en-GB" sz="2400" dirty="0"/>
          </a:p>
          <a:p>
            <a:r>
              <a:rPr lang="en-GB" sz="2400" dirty="0"/>
              <a:t>The aim is to create a conducive environment what will provide specialised pedagogical and psychological assistance/therapy to young people who are burdened with severe problems.</a:t>
            </a:r>
          </a:p>
          <a:p>
            <a:endParaRPr lang="en-GB" sz="2400" dirty="0"/>
          </a:p>
        </p:txBody>
      </p:sp>
      <p:pic>
        <p:nvPicPr>
          <p:cNvPr id="6" name="Picture 5">
            <a:extLst>
              <a:ext uri="{FF2B5EF4-FFF2-40B4-BE49-F238E27FC236}">
                <a16:creationId xmlns:a16="http://schemas.microsoft.com/office/drawing/2014/main" id="{2AF6BB47-9D48-4F41-A174-39D40978090D}"/>
              </a:ext>
            </a:extLst>
          </p:cNvPr>
          <p:cNvPicPr>
            <a:picLocks noChangeAspect="1"/>
          </p:cNvPicPr>
          <p:nvPr/>
        </p:nvPicPr>
        <p:blipFill rotWithShape="1">
          <a:blip r:embed="rId2">
            <a:extLst>
              <a:ext uri="{28A0092B-C50C-407E-A947-70E740481C1C}">
                <a14:useLocalDpi xmlns:a14="http://schemas.microsoft.com/office/drawing/2010/main" val="0"/>
              </a:ext>
            </a:extLst>
          </a:blip>
          <a:srcRect l="21624" r="24951"/>
          <a:stretch/>
        </p:blipFill>
        <p:spPr>
          <a:xfrm>
            <a:off x="463826" y="1042683"/>
            <a:ext cx="3869635" cy="5432312"/>
          </a:xfrm>
          <a:prstGeom prst="rect">
            <a:avLst/>
          </a:prstGeom>
        </p:spPr>
      </p:pic>
    </p:spTree>
    <p:extLst>
      <p:ext uri="{BB962C8B-B14F-4D97-AF65-F5344CB8AC3E}">
        <p14:creationId xmlns:p14="http://schemas.microsoft.com/office/powerpoint/2010/main" val="14890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DE6EEA7-CBC4-4431-B4D7-476C12D67497}"/>
              </a:ext>
            </a:extLst>
          </p:cNvPr>
          <p:cNvSpPr>
            <a:spLocks noGrp="1"/>
          </p:cNvSpPr>
          <p:nvPr>
            <p:ph type="title"/>
          </p:nvPr>
        </p:nvSpPr>
        <p:spPr/>
        <p:txBody>
          <a:bodyPr/>
          <a:lstStyle/>
          <a:p>
            <a:endParaRPr lang="en-GB" dirty="0"/>
          </a:p>
        </p:txBody>
      </p:sp>
      <p:pic>
        <p:nvPicPr>
          <p:cNvPr id="11" name="Content Placeholder 10">
            <a:extLst>
              <a:ext uri="{FF2B5EF4-FFF2-40B4-BE49-F238E27FC236}">
                <a16:creationId xmlns:a16="http://schemas.microsoft.com/office/drawing/2014/main" id="{CB854F02-34C7-44F7-8DA0-DFCB62CFFC7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5629" y="133282"/>
            <a:ext cx="5368047" cy="3831443"/>
          </a:xfrm>
        </p:spPr>
      </p:pic>
      <p:pic>
        <p:nvPicPr>
          <p:cNvPr id="13" name="Content Placeholder 12">
            <a:extLst>
              <a:ext uri="{FF2B5EF4-FFF2-40B4-BE49-F238E27FC236}">
                <a16:creationId xmlns:a16="http://schemas.microsoft.com/office/drawing/2014/main" id="{2C47699C-BA67-476E-A25F-BF5FF871EF6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23577" y="2453418"/>
            <a:ext cx="6307333" cy="4501859"/>
          </a:xfrm>
        </p:spPr>
      </p:pic>
      <p:pic>
        <p:nvPicPr>
          <p:cNvPr id="15" name="Picture 14">
            <a:extLst>
              <a:ext uri="{FF2B5EF4-FFF2-40B4-BE49-F238E27FC236}">
                <a16:creationId xmlns:a16="http://schemas.microsoft.com/office/drawing/2014/main" id="{EDFBFE3F-7E9C-49A8-B6AD-9450C799E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404" y="4104939"/>
            <a:ext cx="3493039" cy="2619779"/>
          </a:xfrm>
          <a:prstGeom prst="rect">
            <a:avLst/>
          </a:prstGeom>
        </p:spPr>
      </p:pic>
      <p:pic>
        <p:nvPicPr>
          <p:cNvPr id="17" name="Picture 16">
            <a:extLst>
              <a:ext uri="{FF2B5EF4-FFF2-40B4-BE49-F238E27FC236}">
                <a16:creationId xmlns:a16="http://schemas.microsoft.com/office/drawing/2014/main" id="{FD7F4595-A0E7-49FC-95D7-1017EB1EC0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8613" y="204281"/>
            <a:ext cx="2736715" cy="2052536"/>
          </a:xfrm>
          <a:prstGeom prst="rect">
            <a:avLst/>
          </a:prstGeom>
        </p:spPr>
      </p:pic>
    </p:spTree>
    <p:extLst>
      <p:ext uri="{BB962C8B-B14F-4D97-AF65-F5344CB8AC3E}">
        <p14:creationId xmlns:p14="http://schemas.microsoft.com/office/powerpoint/2010/main" val="959116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96D8FE-803A-4ED5-98A6-AE43BC929697}"/>
              </a:ext>
            </a:extLst>
          </p:cNvPr>
          <p:cNvSpPr>
            <a:spLocks noGrp="1"/>
          </p:cNvSpPr>
          <p:nvPr>
            <p:ph type="title"/>
          </p:nvPr>
        </p:nvSpPr>
        <p:spPr>
          <a:xfrm>
            <a:off x="2227607" y="0"/>
            <a:ext cx="7736785" cy="804432"/>
          </a:xfrm>
        </p:spPr>
        <p:txBody>
          <a:bodyPr>
            <a:normAutofit/>
          </a:bodyPr>
          <a:lstStyle/>
          <a:p>
            <a:r>
              <a:rPr lang="en-GB" sz="4000" b="1" dirty="0">
                <a:solidFill>
                  <a:srgbClr val="FF0000"/>
                </a:solidFill>
              </a:rPr>
              <a:t>Society of the Sacred Heart at the UN</a:t>
            </a:r>
          </a:p>
        </p:txBody>
      </p:sp>
      <p:sp>
        <p:nvSpPr>
          <p:cNvPr id="8" name="Content Placeholder 7">
            <a:extLst>
              <a:ext uri="{FF2B5EF4-FFF2-40B4-BE49-F238E27FC236}">
                <a16:creationId xmlns:a16="http://schemas.microsoft.com/office/drawing/2014/main" id="{ECFEADDE-8CEE-4AE6-89B4-54A3D6FB8E45}"/>
              </a:ext>
            </a:extLst>
          </p:cNvPr>
          <p:cNvSpPr>
            <a:spLocks noGrp="1"/>
          </p:cNvSpPr>
          <p:nvPr>
            <p:ph idx="1"/>
          </p:nvPr>
        </p:nvSpPr>
        <p:spPr>
          <a:xfrm>
            <a:off x="160302" y="1773818"/>
            <a:ext cx="5935698" cy="4328808"/>
          </a:xfrm>
        </p:spPr>
        <p:txBody>
          <a:bodyPr>
            <a:normAutofit/>
          </a:bodyPr>
          <a:lstStyle/>
          <a:p>
            <a:r>
              <a:rPr lang="en-GB" dirty="0"/>
              <a:t>To Seek Justice with the Heart of an Educator</a:t>
            </a:r>
          </a:p>
          <a:p>
            <a:pPr marL="0" indent="0">
              <a:buNone/>
            </a:pPr>
            <a:endParaRPr lang="en-GB" dirty="0"/>
          </a:p>
          <a:p>
            <a:r>
              <a:rPr lang="en-GB" dirty="0"/>
              <a:t>How does the Society of the Sacred Heart live its educational mission as an NGO with ECOSOC Status? </a:t>
            </a:r>
          </a:p>
          <a:p>
            <a:endParaRPr lang="en-GB" dirty="0"/>
          </a:p>
        </p:txBody>
      </p:sp>
      <p:pic>
        <p:nvPicPr>
          <p:cNvPr id="9" name="Content Placeholder 4">
            <a:extLst>
              <a:ext uri="{FF2B5EF4-FFF2-40B4-BE49-F238E27FC236}">
                <a16:creationId xmlns:a16="http://schemas.microsoft.com/office/drawing/2014/main" id="{A9F5C42B-47EE-4FF7-AA5F-5C5BE5DEC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5286" y="925696"/>
            <a:ext cx="5506674" cy="3274373"/>
          </a:xfrm>
          <a:prstGeom prst="rect">
            <a:avLst/>
          </a:prstGeom>
        </p:spPr>
      </p:pic>
      <p:pic>
        <p:nvPicPr>
          <p:cNvPr id="1026" name="Picture 2" descr="Image result for united nations">
            <a:extLst>
              <a:ext uri="{FF2B5EF4-FFF2-40B4-BE49-F238E27FC236}">
                <a16:creationId xmlns:a16="http://schemas.microsoft.com/office/drawing/2014/main" id="{DD0D0D6A-01C7-40DF-B62E-08A7C26E2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9260" y="4544617"/>
            <a:ext cx="2180378" cy="21803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nited nations">
            <a:extLst>
              <a:ext uri="{FF2B5EF4-FFF2-40B4-BE49-F238E27FC236}">
                <a16:creationId xmlns:a16="http://schemas.microsoft.com/office/drawing/2014/main" id="{A796CACE-6498-42B2-8842-06098BAF68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4918" y="4544617"/>
            <a:ext cx="3237042" cy="215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03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2351" y="1390564"/>
            <a:ext cx="3260241" cy="2445180"/>
          </a:xfrm>
        </p:spPr>
      </p:pic>
      <p:sp>
        <p:nvSpPr>
          <p:cNvPr id="6" name="TextBox 5"/>
          <p:cNvSpPr txBox="1"/>
          <p:nvPr/>
        </p:nvSpPr>
        <p:spPr>
          <a:xfrm>
            <a:off x="321149" y="4424648"/>
            <a:ext cx="3406622" cy="1754326"/>
          </a:xfrm>
          <a:prstGeom prst="rect">
            <a:avLst/>
          </a:prstGeom>
          <a:noFill/>
        </p:spPr>
        <p:txBody>
          <a:bodyPr wrap="square" rtlCol="0">
            <a:spAutoFit/>
          </a:bodyPr>
          <a:lstStyle/>
          <a:p>
            <a:r>
              <a:rPr lang="en-US" dirty="0"/>
              <a:t>Fatima </a:t>
            </a:r>
            <a:r>
              <a:rPr lang="en-US" dirty="0" err="1"/>
              <a:t>Santalo-Ossorio</a:t>
            </a:r>
            <a:r>
              <a:rPr lang="en-US" dirty="0"/>
              <a:t>, </a:t>
            </a:r>
            <a:r>
              <a:rPr lang="en-US" dirty="0" err="1"/>
              <a:t>rscj</a:t>
            </a:r>
            <a:endParaRPr lang="en-US" dirty="0"/>
          </a:p>
          <a:p>
            <a:r>
              <a:rPr lang="en-US" dirty="0"/>
              <a:t>Socio-Educational Project</a:t>
            </a:r>
          </a:p>
          <a:p>
            <a:r>
              <a:rPr lang="en-US" dirty="0"/>
              <a:t>in Almeria, Spain. </a:t>
            </a:r>
          </a:p>
          <a:p>
            <a:r>
              <a:rPr lang="en-CA" dirty="0"/>
              <a:t>Help provide work for migrants.</a:t>
            </a:r>
          </a:p>
          <a:p>
            <a:r>
              <a:rPr lang="en-CA" dirty="0"/>
              <a:t>SDG #8 Decent Work and Economic Growth</a:t>
            </a:r>
          </a:p>
        </p:txBody>
      </p:sp>
      <p:sp>
        <p:nvSpPr>
          <p:cNvPr id="7" name="TextBox 6"/>
          <p:cNvSpPr txBox="1"/>
          <p:nvPr/>
        </p:nvSpPr>
        <p:spPr>
          <a:xfrm>
            <a:off x="8264792" y="5440311"/>
            <a:ext cx="3606059" cy="923330"/>
          </a:xfrm>
          <a:prstGeom prst="rect">
            <a:avLst/>
          </a:prstGeom>
          <a:noFill/>
        </p:spPr>
        <p:txBody>
          <a:bodyPr wrap="square" rtlCol="0">
            <a:spAutoFit/>
          </a:bodyPr>
          <a:lstStyle/>
          <a:p>
            <a:r>
              <a:rPr lang="en-CA" dirty="0"/>
              <a:t>Duchesne Academy, US</a:t>
            </a:r>
          </a:p>
          <a:p>
            <a:r>
              <a:rPr lang="en-CA" dirty="0"/>
              <a:t>Aiming for zero waste by 2030</a:t>
            </a:r>
          </a:p>
          <a:p>
            <a:r>
              <a:rPr lang="en-CA" dirty="0"/>
              <a:t>SDG #12 Responsible Consumption</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6042" y="983033"/>
            <a:ext cx="3734594" cy="3185705"/>
          </a:xfrm>
          <a:prstGeom prst="rect">
            <a:avLst/>
          </a:prstGeom>
        </p:spPr>
      </p:pic>
      <p:sp>
        <p:nvSpPr>
          <p:cNvPr id="9" name="TextBox 8"/>
          <p:cNvSpPr txBox="1"/>
          <p:nvPr/>
        </p:nvSpPr>
        <p:spPr>
          <a:xfrm>
            <a:off x="3727771" y="4424648"/>
            <a:ext cx="3998456" cy="1477328"/>
          </a:xfrm>
          <a:prstGeom prst="rect">
            <a:avLst/>
          </a:prstGeom>
          <a:noFill/>
        </p:spPr>
        <p:txBody>
          <a:bodyPr wrap="square" rtlCol="0">
            <a:spAutoFit/>
          </a:bodyPr>
          <a:lstStyle/>
          <a:p>
            <a:r>
              <a:rPr lang="en-CA" dirty="0" err="1"/>
              <a:t>Kyamusansala</a:t>
            </a:r>
            <a:r>
              <a:rPr lang="en-CA" dirty="0"/>
              <a:t> SH Primary School,  Uganda</a:t>
            </a:r>
          </a:p>
          <a:p>
            <a:r>
              <a:rPr lang="en-CA" dirty="0"/>
              <a:t>SDG #1 Elimination of Poverty</a:t>
            </a:r>
          </a:p>
          <a:p>
            <a:r>
              <a:rPr lang="en-CA" dirty="0"/>
              <a:t>SDG #4 Quality Education</a:t>
            </a:r>
          </a:p>
          <a:p>
            <a:r>
              <a:rPr lang="en-CA" dirty="0"/>
              <a:t>SDG #5 Gender Equality</a:t>
            </a:r>
          </a:p>
        </p:txBody>
      </p:sp>
      <p:sp>
        <p:nvSpPr>
          <p:cNvPr id="12" name="Title 6">
            <a:extLst>
              <a:ext uri="{FF2B5EF4-FFF2-40B4-BE49-F238E27FC236}">
                <a16:creationId xmlns:a16="http://schemas.microsoft.com/office/drawing/2014/main" id="{5EF2146B-ACAC-454A-A160-E36B5A23939D}"/>
              </a:ext>
            </a:extLst>
          </p:cNvPr>
          <p:cNvSpPr txBox="1">
            <a:spLocks/>
          </p:cNvSpPr>
          <p:nvPr/>
        </p:nvSpPr>
        <p:spPr>
          <a:xfrm>
            <a:off x="1719743" y="0"/>
            <a:ext cx="7132709" cy="80443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FF0000"/>
                </a:solidFill>
              </a:rPr>
              <a:t>Sustainable Development Goals in practice…</a:t>
            </a:r>
          </a:p>
        </p:txBody>
      </p:sp>
      <p:pic>
        <p:nvPicPr>
          <p:cNvPr id="13" name="Picture 12">
            <a:extLst>
              <a:ext uri="{FF2B5EF4-FFF2-40B4-BE49-F238E27FC236}">
                <a16:creationId xmlns:a16="http://schemas.microsoft.com/office/drawing/2014/main" id="{D9C675C9-AC52-442E-A4BE-F9439C23DE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1082" y="798217"/>
            <a:ext cx="3406622" cy="4408570"/>
          </a:xfrm>
          <a:prstGeom prst="rect">
            <a:avLst/>
          </a:prstGeom>
        </p:spPr>
      </p:pic>
    </p:spTree>
    <p:extLst>
      <p:ext uri="{BB962C8B-B14F-4D97-AF65-F5344CB8AC3E}">
        <p14:creationId xmlns:p14="http://schemas.microsoft.com/office/powerpoint/2010/main" val="91721036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38D924-2BC5-434C-81A9-28C53D428892}"/>
              </a:ext>
            </a:extLst>
          </p:cNvPr>
          <p:cNvSpPr>
            <a:spLocks noGrp="1"/>
          </p:cNvSpPr>
          <p:nvPr>
            <p:ph type="title"/>
          </p:nvPr>
        </p:nvSpPr>
        <p:spPr>
          <a:xfrm>
            <a:off x="838200" y="365125"/>
            <a:ext cx="10515600" cy="1325563"/>
          </a:xfrm>
        </p:spPr>
        <p:txBody>
          <a:bodyPr>
            <a:normAutofit/>
          </a:bodyPr>
          <a:lstStyle/>
          <a:p>
            <a:r>
              <a:rPr lang="en-GB" b="1" dirty="0">
                <a:solidFill>
                  <a:srgbClr val="FF0000"/>
                </a:solidFill>
              </a:rPr>
              <a:t>The Process continued…</a:t>
            </a:r>
          </a:p>
        </p:txBody>
      </p:sp>
      <p:sp>
        <p:nvSpPr>
          <p:cNvPr id="6" name="Content Placeholder 5">
            <a:extLst>
              <a:ext uri="{FF2B5EF4-FFF2-40B4-BE49-F238E27FC236}">
                <a16:creationId xmlns:a16="http://schemas.microsoft.com/office/drawing/2014/main" id="{ACA7C37F-9FE0-431B-AB5F-7D6FD1DCE7AD}"/>
              </a:ext>
            </a:extLst>
          </p:cNvPr>
          <p:cNvSpPr>
            <a:spLocks noGrp="1"/>
          </p:cNvSpPr>
          <p:nvPr>
            <p:ph idx="1"/>
          </p:nvPr>
        </p:nvSpPr>
        <p:spPr>
          <a:xfrm>
            <a:off x="838200" y="1468877"/>
            <a:ext cx="3797807" cy="4114800"/>
          </a:xfrm>
        </p:spPr>
        <p:txBody>
          <a:bodyPr>
            <a:normAutofit/>
          </a:bodyPr>
          <a:lstStyle/>
          <a:p>
            <a:r>
              <a:rPr lang="en-GB" sz="2000" dirty="0"/>
              <a:t>Discussion in regions re action together</a:t>
            </a:r>
          </a:p>
          <a:p>
            <a:r>
              <a:rPr lang="en-GB" sz="2000" dirty="0"/>
              <a:t>Group delegated to write new articulation of JPIC</a:t>
            </a:r>
          </a:p>
          <a:p>
            <a:r>
              <a:rPr lang="en-GB" sz="2000" dirty="0"/>
              <a:t>Plenaries re themes and new articulation</a:t>
            </a:r>
          </a:p>
          <a:p>
            <a:r>
              <a:rPr lang="en-GB" sz="2000" dirty="0"/>
              <a:t>Sharing from Commission Representatives</a:t>
            </a:r>
          </a:p>
          <a:p>
            <a:endParaRPr lang="en-GB" sz="2000" dirty="0"/>
          </a:p>
        </p:txBody>
      </p:sp>
      <p:pic>
        <p:nvPicPr>
          <p:cNvPr id="8" name="Picture 7">
            <a:extLst>
              <a:ext uri="{FF2B5EF4-FFF2-40B4-BE49-F238E27FC236}">
                <a16:creationId xmlns:a16="http://schemas.microsoft.com/office/drawing/2014/main" id="{B5691317-AF0A-4F1C-9DD9-E0DE562F3AC6}"/>
              </a:ext>
            </a:extLst>
          </p:cNvPr>
          <p:cNvPicPr>
            <a:picLocks noChangeAspect="1"/>
          </p:cNvPicPr>
          <p:nvPr/>
        </p:nvPicPr>
        <p:blipFill rotWithShape="1">
          <a:blip r:embed="rId2">
            <a:extLst>
              <a:ext uri="{28A0092B-C50C-407E-A947-70E740481C1C}">
                <a14:useLocalDpi xmlns:a14="http://schemas.microsoft.com/office/drawing/2010/main" val="0"/>
              </a:ext>
            </a:extLst>
          </a:blip>
          <a:srcRect t="4302" r="1" b="4302"/>
          <a:stretch/>
        </p:blipFill>
        <p:spPr>
          <a:xfrm>
            <a:off x="5120640" y="1904281"/>
            <a:ext cx="6233160" cy="4272681"/>
          </a:xfrm>
          <a:prstGeom prst="rect">
            <a:avLst/>
          </a:prstGeom>
        </p:spPr>
      </p:pic>
    </p:spTree>
    <p:extLst>
      <p:ext uri="{BB962C8B-B14F-4D97-AF65-F5344CB8AC3E}">
        <p14:creationId xmlns:p14="http://schemas.microsoft.com/office/powerpoint/2010/main" val="265344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772D961-FC32-4801-97D1-51AC800E657C}"/>
              </a:ext>
            </a:extLst>
          </p:cNvPr>
          <p:cNvSpPr>
            <a:spLocks noGrp="1"/>
          </p:cNvSpPr>
          <p:nvPr>
            <p:ph type="title"/>
          </p:nvPr>
        </p:nvSpPr>
        <p:spPr>
          <a:xfrm>
            <a:off x="6094105" y="802955"/>
            <a:ext cx="4977976" cy="1454051"/>
          </a:xfrm>
        </p:spPr>
        <p:txBody>
          <a:bodyPr>
            <a:normAutofit/>
          </a:bodyPr>
          <a:lstStyle/>
          <a:p>
            <a:r>
              <a:rPr lang="en-GB" b="1">
                <a:solidFill>
                  <a:srgbClr val="000000"/>
                </a:solidFill>
              </a:rPr>
              <a:t>Paraphrasing Juan Luis Hernández</a:t>
            </a:r>
          </a:p>
        </p:txBody>
      </p:sp>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2D63FB41-7BC7-4959-8BE8-D100E5B87F79}"/>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297" r="2158" b="-3"/>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0178B9D4-B787-4D9B-9382-455188DB2696}"/>
              </a:ext>
            </a:extLst>
          </p:cNvPr>
          <p:cNvSpPr>
            <a:spLocks noGrp="1"/>
          </p:cNvSpPr>
          <p:nvPr>
            <p:ph idx="1"/>
          </p:nvPr>
        </p:nvSpPr>
        <p:spPr>
          <a:xfrm>
            <a:off x="6090574" y="2421682"/>
            <a:ext cx="4977578" cy="3639289"/>
          </a:xfrm>
        </p:spPr>
        <p:txBody>
          <a:bodyPr anchor="ctr">
            <a:normAutofit/>
          </a:bodyPr>
          <a:lstStyle/>
          <a:p>
            <a:r>
              <a:rPr lang="en-GB" sz="1900" dirty="0">
                <a:solidFill>
                  <a:srgbClr val="000000"/>
                </a:solidFill>
              </a:rPr>
              <a:t>Share dreams, build Utopias</a:t>
            </a:r>
          </a:p>
          <a:p>
            <a:r>
              <a:rPr lang="en-GB" sz="1900" dirty="0">
                <a:solidFill>
                  <a:srgbClr val="000000"/>
                </a:solidFill>
              </a:rPr>
              <a:t>Organise, share projects</a:t>
            </a:r>
          </a:p>
          <a:p>
            <a:r>
              <a:rPr lang="en-GB" sz="1900" dirty="0">
                <a:solidFill>
                  <a:srgbClr val="000000"/>
                </a:solidFill>
              </a:rPr>
              <a:t>Care for yourself, others and our common home</a:t>
            </a:r>
          </a:p>
          <a:p>
            <a:r>
              <a:rPr lang="en-GB" sz="1900" dirty="0">
                <a:solidFill>
                  <a:srgbClr val="000000"/>
                </a:solidFill>
              </a:rPr>
              <a:t>Practise judgement, contemplating the crucified Christ and the experience of His Resurrection</a:t>
            </a:r>
          </a:p>
          <a:p>
            <a:r>
              <a:rPr lang="en-GB" sz="1900" dirty="0">
                <a:solidFill>
                  <a:srgbClr val="000000"/>
                </a:solidFill>
              </a:rPr>
              <a:t>Centre yourself in your own locality</a:t>
            </a:r>
          </a:p>
          <a:p>
            <a:r>
              <a:rPr lang="en-GB" sz="1900" dirty="0">
                <a:solidFill>
                  <a:srgbClr val="000000"/>
                </a:solidFill>
              </a:rPr>
              <a:t>Be </a:t>
            </a:r>
            <a:r>
              <a:rPr lang="en-GB" sz="1900" dirty="0" err="1">
                <a:solidFill>
                  <a:srgbClr val="000000"/>
                </a:solidFill>
              </a:rPr>
              <a:t>glocal</a:t>
            </a:r>
            <a:endParaRPr lang="en-GB" sz="1900" dirty="0">
              <a:solidFill>
                <a:srgbClr val="000000"/>
              </a:solidFill>
            </a:endParaRPr>
          </a:p>
          <a:p>
            <a:r>
              <a:rPr lang="en-GB" sz="1900" dirty="0">
                <a:solidFill>
                  <a:srgbClr val="000000"/>
                </a:solidFill>
              </a:rPr>
              <a:t>Be people of Hope</a:t>
            </a:r>
          </a:p>
        </p:txBody>
      </p:sp>
    </p:spTree>
    <p:extLst>
      <p:ext uri="{BB962C8B-B14F-4D97-AF65-F5344CB8AC3E}">
        <p14:creationId xmlns:p14="http://schemas.microsoft.com/office/powerpoint/2010/main" val="554237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916A3-109E-4E22-A692-5E73AD151EFD}"/>
              </a:ext>
            </a:extLst>
          </p:cNvPr>
          <p:cNvSpPr>
            <a:spLocks noGrp="1"/>
          </p:cNvSpPr>
          <p:nvPr>
            <p:ph type="title"/>
          </p:nvPr>
        </p:nvSpPr>
        <p:spPr/>
        <p:txBody>
          <a:bodyPr/>
          <a:lstStyle/>
          <a:p>
            <a:r>
              <a:rPr lang="en-GB" b="1" dirty="0">
                <a:solidFill>
                  <a:srgbClr val="FF0000"/>
                </a:solidFill>
              </a:rPr>
              <a:t>JPIC and the Chapter of 2016</a:t>
            </a:r>
          </a:p>
        </p:txBody>
      </p:sp>
      <p:sp>
        <p:nvSpPr>
          <p:cNvPr id="3" name="Content Placeholder 2">
            <a:extLst>
              <a:ext uri="{FF2B5EF4-FFF2-40B4-BE49-F238E27FC236}">
                <a16:creationId xmlns:a16="http://schemas.microsoft.com/office/drawing/2014/main" id="{CD7FFDFA-A795-4F22-A76C-A34F09C5E94F}"/>
              </a:ext>
            </a:extLst>
          </p:cNvPr>
          <p:cNvSpPr>
            <a:spLocks noGrp="1"/>
          </p:cNvSpPr>
          <p:nvPr>
            <p:ph idx="1"/>
          </p:nvPr>
        </p:nvSpPr>
        <p:spPr>
          <a:xfrm>
            <a:off x="838200" y="1825624"/>
            <a:ext cx="10515600" cy="4847549"/>
          </a:xfrm>
        </p:spPr>
        <p:txBody>
          <a:bodyPr>
            <a:normAutofit fontScale="92500" lnSpcReduction="20000"/>
          </a:bodyPr>
          <a:lstStyle/>
          <a:p>
            <a:r>
              <a:rPr lang="en-GB" b="1" i="1" dirty="0"/>
              <a:t>To be One Body which loves, practices and gives witness to justice, peace and integrity of creation at all levels of our life and mission.</a:t>
            </a:r>
          </a:p>
          <a:p>
            <a:endParaRPr lang="en-GB" dirty="0"/>
          </a:p>
          <a:p>
            <a:pPr marL="0" indent="0">
              <a:buNone/>
            </a:pPr>
            <a:r>
              <a:rPr lang="en-GB" dirty="0"/>
              <a:t>Province/Region/International</a:t>
            </a:r>
          </a:p>
          <a:p>
            <a:pPr marL="0" indent="0">
              <a:buNone/>
            </a:pPr>
            <a:endParaRPr lang="en-GB" dirty="0"/>
          </a:p>
          <a:p>
            <a:pPr lvl="0"/>
            <a:r>
              <a:rPr lang="en-GB" dirty="0"/>
              <a:t>Formation for understanding JPIC including Laudato Si</a:t>
            </a:r>
          </a:p>
          <a:p>
            <a:pPr lvl="0"/>
            <a:r>
              <a:rPr lang="en-GB" dirty="0"/>
              <a:t>To have an attitude of openness and a critical mind for what happens in our world</a:t>
            </a:r>
          </a:p>
          <a:p>
            <a:pPr lvl="0"/>
            <a:r>
              <a:rPr lang="en-GB" dirty="0"/>
              <a:t>Taking a prophetic position in both “denouncing” and “announcing” about issues</a:t>
            </a:r>
          </a:p>
          <a:p>
            <a:pPr lvl="0"/>
            <a:r>
              <a:rPr lang="en-GB" dirty="0"/>
              <a:t>Ensuring that the whole Society is included in the Mapping project*</a:t>
            </a:r>
          </a:p>
          <a:p>
            <a:pPr lvl="0"/>
            <a:r>
              <a:rPr lang="en-GB" dirty="0"/>
              <a:t>JPIC international meeting takes place within the next two years in response to the General Chapter Calls</a:t>
            </a:r>
          </a:p>
          <a:p>
            <a:endParaRPr lang="en-GB" dirty="0"/>
          </a:p>
        </p:txBody>
      </p:sp>
      <p:pic>
        <p:nvPicPr>
          <p:cNvPr id="4" name="Picture 3">
            <a:extLst>
              <a:ext uri="{FF2B5EF4-FFF2-40B4-BE49-F238E27FC236}">
                <a16:creationId xmlns:a16="http://schemas.microsoft.com/office/drawing/2014/main" id="{CCFAE93F-286F-460E-9DF2-418F8C82E49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19671" y="2268693"/>
            <a:ext cx="986155" cy="1335405"/>
          </a:xfrm>
          <a:prstGeom prst="rect">
            <a:avLst/>
          </a:prstGeom>
          <a:noFill/>
          <a:ln>
            <a:noFill/>
          </a:ln>
        </p:spPr>
      </p:pic>
    </p:spTree>
    <p:extLst>
      <p:ext uri="{BB962C8B-B14F-4D97-AF65-F5344CB8AC3E}">
        <p14:creationId xmlns:p14="http://schemas.microsoft.com/office/powerpoint/2010/main" val="2112607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4A044-2972-4C75-B870-B63DE8D894B1}"/>
              </a:ext>
            </a:extLst>
          </p:cNvPr>
          <p:cNvSpPr>
            <a:spLocks noGrp="1"/>
          </p:cNvSpPr>
          <p:nvPr>
            <p:ph type="title"/>
          </p:nvPr>
        </p:nvSpPr>
        <p:spPr>
          <a:xfrm>
            <a:off x="838200" y="365126"/>
            <a:ext cx="10515600" cy="315912"/>
          </a:xfrm>
        </p:spPr>
        <p:txBody>
          <a:bodyPr>
            <a:normAutofit fontScale="90000"/>
          </a:bodyPr>
          <a:lstStyle/>
          <a:p>
            <a:endParaRPr lang="en-GB" dirty="0"/>
          </a:p>
        </p:txBody>
      </p:sp>
      <p:sp>
        <p:nvSpPr>
          <p:cNvPr id="3" name="Content Placeholder 2">
            <a:extLst>
              <a:ext uri="{FF2B5EF4-FFF2-40B4-BE49-F238E27FC236}">
                <a16:creationId xmlns:a16="http://schemas.microsoft.com/office/drawing/2014/main" id="{F74C4EEF-81F5-40EB-B9CB-9A3E55FEFEA4}"/>
              </a:ext>
            </a:extLst>
          </p:cNvPr>
          <p:cNvSpPr>
            <a:spLocks noGrp="1"/>
          </p:cNvSpPr>
          <p:nvPr>
            <p:ph idx="1"/>
          </p:nvPr>
        </p:nvSpPr>
        <p:spPr>
          <a:xfrm>
            <a:off x="838200" y="1031132"/>
            <a:ext cx="10515600" cy="5145831"/>
          </a:xfrm>
        </p:spPr>
        <p:txBody>
          <a:bodyPr/>
          <a:lstStyle/>
          <a:p>
            <a:pPr lvl="0"/>
            <a:r>
              <a:rPr lang="en-GB" dirty="0"/>
              <a:t>Communication implications for the web, UN, resources-sharing, JPIC as a Body</a:t>
            </a:r>
          </a:p>
          <a:p>
            <a:pPr lvl="0"/>
            <a:r>
              <a:rPr lang="en-GB" dirty="0"/>
              <a:t>Moving to new frontiers, for example, risk new forms of mission and flexibility about forms of mission</a:t>
            </a:r>
          </a:p>
          <a:p>
            <a:pPr lvl="0"/>
            <a:r>
              <a:rPr lang="en-GB" dirty="0"/>
              <a:t>Implications for education in all its forms</a:t>
            </a:r>
          </a:p>
          <a:p>
            <a:pPr lvl="0"/>
            <a:r>
              <a:rPr lang="en-GB" dirty="0"/>
              <a:t>Engaging with international Volunteers network</a:t>
            </a:r>
          </a:p>
          <a:p>
            <a:pPr lvl="0"/>
            <a:r>
              <a:rPr lang="en-GB" dirty="0"/>
              <a:t>Implications for the sharing of resources: human and economic</a:t>
            </a:r>
          </a:p>
          <a:p>
            <a:pPr lvl="0"/>
            <a:r>
              <a:rPr lang="en-GB" dirty="0"/>
              <a:t>Responsibility for personal and community simplicity in our life.</a:t>
            </a:r>
          </a:p>
          <a:p>
            <a:endParaRPr lang="en-GB" dirty="0"/>
          </a:p>
        </p:txBody>
      </p:sp>
      <p:pic>
        <p:nvPicPr>
          <p:cNvPr id="4" name="Picture 3">
            <a:extLst>
              <a:ext uri="{FF2B5EF4-FFF2-40B4-BE49-F238E27FC236}">
                <a16:creationId xmlns:a16="http://schemas.microsoft.com/office/drawing/2014/main" id="{07D2B238-82D4-42E6-BB7F-943C74469B9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4043" y="4632649"/>
            <a:ext cx="1575880" cy="1894407"/>
          </a:xfrm>
          <a:prstGeom prst="rect">
            <a:avLst/>
          </a:prstGeom>
          <a:noFill/>
          <a:ln>
            <a:noFill/>
          </a:ln>
        </p:spPr>
      </p:pic>
    </p:spTree>
    <p:extLst>
      <p:ext uri="{BB962C8B-B14F-4D97-AF65-F5344CB8AC3E}">
        <p14:creationId xmlns:p14="http://schemas.microsoft.com/office/powerpoint/2010/main" val="3986822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792B03-547E-46D4-AC12-497670D656EF}"/>
              </a:ext>
            </a:extLst>
          </p:cNvPr>
          <p:cNvPicPr>
            <a:picLocks noChangeAspect="1"/>
          </p:cNvPicPr>
          <p:nvPr/>
        </p:nvPicPr>
        <p:blipFill rotWithShape="1">
          <a:blip r:embed="rId2">
            <a:extLst>
              <a:ext uri="{28A0092B-C50C-407E-A947-70E740481C1C}">
                <a14:useLocalDpi xmlns:a14="http://schemas.microsoft.com/office/drawing/2010/main" val="0"/>
              </a:ext>
            </a:extLst>
          </a:blip>
          <a:srcRect t="34167" b="14795"/>
          <a:stretch/>
        </p:blipFill>
        <p:spPr>
          <a:xfrm>
            <a:off x="-1" y="10"/>
            <a:ext cx="12192001" cy="4666928"/>
          </a:xfrm>
          <a:prstGeom prst="rect">
            <a:avLst/>
          </a:prstGeom>
        </p:spPr>
      </p:pic>
      <p:pic>
        <p:nvPicPr>
          <p:cNvPr id="12" name="Picture 11">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Oval 13">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E134022-01EB-4671-8D4B-BB4D25AC9D08}"/>
              </a:ext>
            </a:extLst>
          </p:cNvPr>
          <p:cNvSpPr>
            <a:spLocks noGrp="1"/>
          </p:cNvSpPr>
          <p:nvPr>
            <p:ph type="title"/>
          </p:nvPr>
        </p:nvSpPr>
        <p:spPr>
          <a:xfrm>
            <a:off x="804998" y="4551037"/>
            <a:ext cx="5021782" cy="2044316"/>
          </a:xfrm>
        </p:spPr>
        <p:txBody>
          <a:bodyPr>
            <a:normAutofit/>
          </a:bodyPr>
          <a:lstStyle/>
          <a:p>
            <a:r>
              <a:rPr lang="en-GB" sz="4000" b="1" dirty="0">
                <a:solidFill>
                  <a:srgbClr val="000000"/>
                </a:solidFill>
              </a:rPr>
              <a:t>Manila Immersion </a:t>
            </a:r>
          </a:p>
        </p:txBody>
      </p:sp>
      <p:sp>
        <p:nvSpPr>
          <p:cNvPr id="5" name="Content Placeholder 4">
            <a:extLst>
              <a:ext uri="{FF2B5EF4-FFF2-40B4-BE49-F238E27FC236}">
                <a16:creationId xmlns:a16="http://schemas.microsoft.com/office/drawing/2014/main" id="{DAFAE527-14E7-496C-B352-B36109D1BE16}"/>
              </a:ext>
            </a:extLst>
          </p:cNvPr>
          <p:cNvSpPr>
            <a:spLocks noGrp="1"/>
          </p:cNvSpPr>
          <p:nvPr>
            <p:ph idx="1"/>
          </p:nvPr>
        </p:nvSpPr>
        <p:spPr>
          <a:xfrm>
            <a:off x="6470247" y="4666937"/>
            <a:ext cx="4926411" cy="1656041"/>
          </a:xfrm>
        </p:spPr>
        <p:txBody>
          <a:bodyPr anchor="ctr">
            <a:normAutofit fontScale="85000" lnSpcReduction="20000"/>
          </a:bodyPr>
          <a:lstStyle/>
          <a:p>
            <a:pPr marL="0" indent="0">
              <a:buNone/>
            </a:pPr>
            <a:endParaRPr lang="en-GB" sz="4000" b="1" dirty="0">
              <a:solidFill>
                <a:srgbClr val="FF0000"/>
              </a:solidFill>
            </a:endParaRPr>
          </a:p>
          <a:p>
            <a:pPr marL="0" indent="0">
              <a:buNone/>
            </a:pPr>
            <a:endParaRPr lang="en-GB" sz="4000" b="1" dirty="0">
              <a:solidFill>
                <a:srgbClr val="FF0000"/>
              </a:solidFill>
            </a:endParaRPr>
          </a:p>
          <a:p>
            <a:pPr marL="0" indent="0">
              <a:buNone/>
            </a:pPr>
            <a:r>
              <a:rPr lang="en-GB" sz="5800" b="1" dirty="0">
                <a:solidFill>
                  <a:srgbClr val="FF0000"/>
                </a:solidFill>
              </a:rPr>
              <a:t>The Traffic!</a:t>
            </a:r>
          </a:p>
          <a:p>
            <a:pPr marL="0" indent="0">
              <a:buNone/>
            </a:pPr>
            <a:endParaRPr lang="en-GB" sz="1800" dirty="0">
              <a:solidFill>
                <a:srgbClr val="000000"/>
              </a:solidFill>
            </a:endParaRPr>
          </a:p>
        </p:txBody>
      </p:sp>
    </p:spTree>
    <p:extLst>
      <p:ext uri="{BB962C8B-B14F-4D97-AF65-F5344CB8AC3E}">
        <p14:creationId xmlns:p14="http://schemas.microsoft.com/office/powerpoint/2010/main" val="1647036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BF906-EFC8-4603-A6C3-3F0F526B6133}"/>
              </a:ext>
            </a:extLst>
          </p:cNvPr>
          <p:cNvSpPr>
            <a:spLocks noGrp="1"/>
          </p:cNvSpPr>
          <p:nvPr>
            <p:ph type="title"/>
          </p:nvPr>
        </p:nvSpPr>
        <p:spPr>
          <a:xfrm>
            <a:off x="642996" y="5360276"/>
            <a:ext cx="10906008" cy="1312122"/>
          </a:xfrm>
        </p:spPr>
        <p:txBody>
          <a:bodyPr vert="horz" lIns="91440" tIns="45720" rIns="91440" bIns="45720" rtlCol="0" anchor="b">
            <a:normAutofit/>
          </a:bodyPr>
          <a:lstStyle/>
          <a:p>
            <a:pPr algn="ctr"/>
            <a:r>
              <a:rPr lang="en-US" sz="6000" dirty="0"/>
              <a:t>The Vincentian Parish</a:t>
            </a:r>
          </a:p>
        </p:txBody>
      </p:sp>
      <p:pic>
        <p:nvPicPr>
          <p:cNvPr id="7" name="Picture 6">
            <a:extLst>
              <a:ext uri="{FF2B5EF4-FFF2-40B4-BE49-F238E27FC236}">
                <a16:creationId xmlns:a16="http://schemas.microsoft.com/office/drawing/2014/main" id="{2A34367D-BD53-4E71-A365-57C90F7FC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37211"/>
            <a:ext cx="4490223" cy="3367666"/>
          </a:xfrm>
          <a:prstGeom prst="rect">
            <a:avLst/>
          </a:prstGeom>
        </p:spPr>
      </p:pic>
      <p:pic>
        <p:nvPicPr>
          <p:cNvPr id="11" name="Picture 10">
            <a:extLst>
              <a:ext uri="{FF2B5EF4-FFF2-40B4-BE49-F238E27FC236}">
                <a16:creationId xmlns:a16="http://schemas.microsoft.com/office/drawing/2014/main" id="{4E95B1D7-2DCE-4F0F-9E1F-F48CD8B92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000" y="2273141"/>
            <a:ext cx="4490223" cy="3367667"/>
          </a:xfrm>
          <a:prstGeom prst="rect">
            <a:avLst/>
          </a:prstGeom>
        </p:spPr>
      </p:pic>
      <p:cxnSp>
        <p:nvCxnSpPr>
          <p:cNvPr id="16" name="Straight Connector 15">
            <a:extLst>
              <a:ext uri="{FF2B5EF4-FFF2-40B4-BE49-F238E27FC236}">
                <a16:creationId xmlns:a16="http://schemas.microsoft.com/office/drawing/2014/main" id="{8733B210-462D-42A4-BA20-36743BB5E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C7695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1E4CDEC5-C302-4D55-8B5F-CAD09CC403C0}"/>
              </a:ext>
            </a:extLst>
          </p:cNvPr>
          <p:cNvSpPr>
            <a:spLocks noGrp="1"/>
          </p:cNvSpPr>
          <p:nvPr>
            <p:ph idx="1"/>
          </p:nvPr>
        </p:nvSpPr>
        <p:spPr>
          <a:xfrm>
            <a:off x="704675" y="788565"/>
            <a:ext cx="10649125" cy="5388398"/>
          </a:xfrm>
        </p:spPr>
        <p:txBody>
          <a:bodyPr/>
          <a:lstStyle/>
          <a:p>
            <a:r>
              <a:rPr lang="en-GB" dirty="0"/>
              <a:t>A project to support families effected by the unaccountable shooting to kill of suspected drug dealers… </a:t>
            </a:r>
          </a:p>
        </p:txBody>
      </p:sp>
    </p:spTree>
    <p:extLst>
      <p:ext uri="{BB962C8B-B14F-4D97-AF65-F5344CB8AC3E}">
        <p14:creationId xmlns:p14="http://schemas.microsoft.com/office/powerpoint/2010/main" val="703240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35A1D-0E72-4012-B569-F157A2A980BD}"/>
              </a:ext>
            </a:extLst>
          </p:cNvPr>
          <p:cNvSpPr>
            <a:spLocks noGrp="1"/>
          </p:cNvSpPr>
          <p:nvPr>
            <p:ph type="title"/>
          </p:nvPr>
        </p:nvSpPr>
        <p:spPr>
          <a:xfrm>
            <a:off x="4494584" y="4792717"/>
            <a:ext cx="3733817" cy="1702676"/>
          </a:xfrm>
        </p:spPr>
        <p:txBody>
          <a:bodyPr>
            <a:normAutofit/>
          </a:bodyPr>
          <a:lstStyle/>
          <a:p>
            <a:r>
              <a:rPr lang="en-GB" sz="2400" b="1" dirty="0">
                <a:solidFill>
                  <a:srgbClr val="FF0000"/>
                </a:solidFill>
              </a:rPr>
              <a:t>FCJ Project: </a:t>
            </a:r>
            <a:r>
              <a:rPr lang="en-GB" sz="2400" b="1" dirty="0"/>
              <a:t>supporting communities in all kinds of ways</a:t>
            </a:r>
          </a:p>
        </p:txBody>
      </p:sp>
      <p:pic>
        <p:nvPicPr>
          <p:cNvPr id="5" name="Content Placeholder 4">
            <a:extLst>
              <a:ext uri="{FF2B5EF4-FFF2-40B4-BE49-F238E27FC236}">
                <a16:creationId xmlns:a16="http://schemas.microsoft.com/office/drawing/2014/main" id="{FB979871-5C9B-4DC3-B4D4-29356216E5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784" y="879896"/>
            <a:ext cx="3733815" cy="2801149"/>
          </a:xfrm>
        </p:spPr>
      </p:pic>
      <p:pic>
        <p:nvPicPr>
          <p:cNvPr id="13" name="Picture 12">
            <a:extLst>
              <a:ext uri="{FF2B5EF4-FFF2-40B4-BE49-F238E27FC236}">
                <a16:creationId xmlns:a16="http://schemas.microsoft.com/office/drawing/2014/main" id="{E5DA3AA7-4770-4BF2-A4A1-261CF545C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84" y="3966712"/>
            <a:ext cx="3733816" cy="2801149"/>
          </a:xfrm>
          <a:prstGeom prst="rect">
            <a:avLst/>
          </a:prstGeom>
        </p:spPr>
      </p:pic>
      <p:pic>
        <p:nvPicPr>
          <p:cNvPr id="15" name="Picture 14">
            <a:extLst>
              <a:ext uri="{FF2B5EF4-FFF2-40B4-BE49-F238E27FC236}">
                <a16:creationId xmlns:a16="http://schemas.microsoft.com/office/drawing/2014/main" id="{E78B160C-6621-4835-8091-9CDBDF748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5179" y="621683"/>
            <a:ext cx="4942267" cy="3707743"/>
          </a:xfrm>
          <a:prstGeom prst="rect">
            <a:avLst/>
          </a:prstGeom>
        </p:spPr>
      </p:pic>
      <p:pic>
        <p:nvPicPr>
          <p:cNvPr id="17" name="Picture 16">
            <a:extLst>
              <a:ext uri="{FF2B5EF4-FFF2-40B4-BE49-F238E27FC236}">
                <a16:creationId xmlns:a16="http://schemas.microsoft.com/office/drawing/2014/main" id="{70FE3DB8-1C14-438B-ABD1-9A9F467B2D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9988" y="1518838"/>
            <a:ext cx="3733816" cy="4976555"/>
          </a:xfrm>
          <a:prstGeom prst="rect">
            <a:avLst/>
          </a:prstGeom>
        </p:spPr>
      </p:pic>
    </p:spTree>
    <p:extLst>
      <p:ext uri="{BB962C8B-B14F-4D97-AF65-F5344CB8AC3E}">
        <p14:creationId xmlns:p14="http://schemas.microsoft.com/office/powerpoint/2010/main" val="384218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03627-CCF9-46DD-96E6-B1EC546AB371}"/>
              </a:ext>
            </a:extLst>
          </p:cNvPr>
          <p:cNvSpPr>
            <a:spLocks noGrp="1"/>
          </p:cNvSpPr>
          <p:nvPr>
            <p:ph type="title"/>
          </p:nvPr>
        </p:nvSpPr>
        <p:spPr>
          <a:xfrm>
            <a:off x="838200" y="204282"/>
            <a:ext cx="10515600" cy="924548"/>
          </a:xfrm>
        </p:spPr>
        <p:txBody>
          <a:bodyPr/>
          <a:lstStyle/>
          <a:p>
            <a:r>
              <a:rPr lang="en-GB" b="1" dirty="0">
                <a:solidFill>
                  <a:srgbClr val="FF0000"/>
                </a:solidFill>
              </a:rPr>
              <a:t>The Good Shepherd Sisters’ Projects</a:t>
            </a:r>
          </a:p>
        </p:txBody>
      </p:sp>
      <p:pic>
        <p:nvPicPr>
          <p:cNvPr id="1026" name="Picture 2" descr="https://lh3.googleusercontent.com/-NAqmSz9veDe5e5REaZGP5r7HC18ujqfKzFI9zNYjVYun_toSVSvcxLMBLHj0GlhzQe74JU_Kjxwya8qy3ooT_cw0f0XpCct8SV5TWqEU7M1_d17Y0CNUNuxOEXUs6Fr5gt76c7VeBf344NCNIogLPF64g_k51ThO4yRx2tYewhwvoWaHzbpCNQXEk48RjlAmtSWvZBhHzDy4CIuO5pwqL19V_hQctyWafT5rmHVwz6B7tfx72g1EPiO9MXhTGaJQCJabb-eGhPxo-g4M6v_VdrlnULoNtkwPjwtfsuPpbvhc-yvMJDLFVwQXK68UrI5CzPMSjbVMLI2GgWX3qiBYQwOLF_BBhc5ZLK6ihegL0RRqGxZdV1g0lvHEq8a5nw6dk-RBZ2DxRHgSWqJ2Icaw0JApXmkXPOtYISGFRkRbI03r8R1NcA3rFYnDvrUoRvzyjI82gFnMg-xYep_2j1-0u8ZHDEiV4b2HE5j47sv-8HWkZLmTXT7BOhxQdrCRcz8sDO8ZQBVCpKKOYMXAiIKXtPkCfEppVYEYEzx_zPXJ3KKNhlcwtrxG6aHfYxKqSA9Nchi076wCCaJAyzZYzLCoVTCgrEpodwUUQNYdQjqcdOf892RMmL9KKTvVfVXd9D-Mnc5cyOciZbUeTgOXlFSUykM2H3PerOE=w1184-h888-no">
            <a:extLst>
              <a:ext uri="{FF2B5EF4-FFF2-40B4-BE49-F238E27FC236}">
                <a16:creationId xmlns:a16="http://schemas.microsoft.com/office/drawing/2014/main" id="{D99DA092-0C6F-49A6-BFAF-BE07C5E62FF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654" y="1240358"/>
            <a:ext cx="6932468" cy="5199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8BD5F3C-E52E-4C10-BF95-8D94D491D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0756" y="989829"/>
            <a:ext cx="4189379" cy="3142034"/>
          </a:xfrm>
          <a:prstGeom prst="rect">
            <a:avLst/>
          </a:prstGeom>
        </p:spPr>
      </p:pic>
      <p:pic>
        <p:nvPicPr>
          <p:cNvPr id="7" name="Picture 6">
            <a:extLst>
              <a:ext uri="{FF2B5EF4-FFF2-40B4-BE49-F238E27FC236}">
                <a16:creationId xmlns:a16="http://schemas.microsoft.com/office/drawing/2014/main" id="{4EFFFE25-8868-4E7B-8A51-6ABCCE4C6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025" y="4131863"/>
            <a:ext cx="3496226" cy="2619124"/>
          </a:xfrm>
          <a:prstGeom prst="rect">
            <a:avLst/>
          </a:prstGeom>
        </p:spPr>
      </p:pic>
    </p:spTree>
    <p:extLst>
      <p:ext uri="{BB962C8B-B14F-4D97-AF65-F5344CB8AC3E}">
        <p14:creationId xmlns:p14="http://schemas.microsoft.com/office/powerpoint/2010/main" val="230348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83874-F709-4C81-B361-E3FC4F06C4BB}"/>
              </a:ext>
            </a:extLst>
          </p:cNvPr>
          <p:cNvSpPr>
            <a:spLocks noGrp="1"/>
          </p:cNvSpPr>
          <p:nvPr>
            <p:ph type="title"/>
          </p:nvPr>
        </p:nvSpPr>
        <p:spPr>
          <a:xfrm>
            <a:off x="8017254" y="525438"/>
            <a:ext cx="3853168" cy="4515954"/>
          </a:xfrm>
        </p:spPr>
        <p:txBody>
          <a:bodyPr>
            <a:normAutofit fontScale="90000"/>
          </a:bodyPr>
          <a:lstStyle/>
          <a:p>
            <a:r>
              <a:rPr lang="en-GB" sz="2400" b="1" dirty="0">
                <a:solidFill>
                  <a:srgbClr val="FF0000"/>
                </a:solidFill>
              </a:rPr>
              <a:t>St Madeleine Sophie Foundation</a:t>
            </a:r>
            <a:br>
              <a:rPr lang="en-GB" sz="2400" b="1" dirty="0">
                <a:solidFill>
                  <a:srgbClr val="FF0000"/>
                </a:solidFill>
              </a:rPr>
            </a:br>
            <a:br>
              <a:rPr lang="en-GB" sz="1400" dirty="0"/>
            </a:br>
            <a:r>
              <a:rPr lang="en-GB" sz="3200" b="1" dirty="0"/>
              <a:t>“</a:t>
            </a:r>
            <a:r>
              <a:rPr lang="en-GB" sz="3200" dirty="0"/>
              <a:t>What is SMSF for you?”  She answered,</a:t>
            </a:r>
            <a:r>
              <a:rPr lang="en-GB" sz="3200" b="1" dirty="0"/>
              <a:t> </a:t>
            </a:r>
            <a:r>
              <a:rPr lang="en-GB" sz="3200" b="1" i="1" dirty="0"/>
              <a:t>“SMSF is a bridge for the poor people to have a new hope in life.  At SMSF, I don't feel that I'm just one of many; rather, I feel loved as a member of a family.”</a:t>
            </a:r>
            <a:r>
              <a:rPr lang="en-GB" sz="2000" b="1" dirty="0"/>
              <a:t>   </a:t>
            </a:r>
          </a:p>
        </p:txBody>
      </p:sp>
      <p:pic>
        <p:nvPicPr>
          <p:cNvPr id="6" name="Picture 5">
            <a:extLst>
              <a:ext uri="{FF2B5EF4-FFF2-40B4-BE49-F238E27FC236}">
                <a16:creationId xmlns:a16="http://schemas.microsoft.com/office/drawing/2014/main" id="{EB20229E-5C81-421D-870C-BA2A6039A07D}"/>
              </a:ext>
            </a:extLst>
          </p:cNvPr>
          <p:cNvPicPr>
            <a:picLocks noChangeAspect="1"/>
          </p:cNvPicPr>
          <p:nvPr/>
        </p:nvPicPr>
        <p:blipFill rotWithShape="1">
          <a:blip r:embed="rId2">
            <a:extLst>
              <a:ext uri="{28A0092B-C50C-407E-A947-70E740481C1C}">
                <a14:useLocalDpi xmlns:a14="http://schemas.microsoft.com/office/drawing/2010/main" val="0"/>
              </a:ext>
            </a:extLst>
          </a:blip>
          <a:srcRect l="9020" r="14351" b="-1"/>
          <a:stretch/>
        </p:blipFill>
        <p:spPr>
          <a:xfrm flipH="1">
            <a:off x="20" y="-1"/>
            <a:ext cx="4613982" cy="4515954"/>
          </a:xfrm>
          <a:prstGeom prst="rect">
            <a:avLst/>
          </a:prstGeom>
        </p:spPr>
      </p:pic>
      <p:pic>
        <p:nvPicPr>
          <p:cNvPr id="8" name="Picture 7">
            <a:extLst>
              <a:ext uri="{FF2B5EF4-FFF2-40B4-BE49-F238E27FC236}">
                <a16:creationId xmlns:a16="http://schemas.microsoft.com/office/drawing/2014/main" id="{EC91E28E-B820-4253-9624-9B04FDF295B7}"/>
              </a:ext>
            </a:extLst>
          </p:cNvPr>
          <p:cNvPicPr>
            <a:picLocks noChangeAspect="1"/>
          </p:cNvPicPr>
          <p:nvPr/>
        </p:nvPicPr>
        <p:blipFill rotWithShape="1">
          <a:blip r:embed="rId3">
            <a:extLst>
              <a:ext uri="{28A0092B-C50C-407E-A947-70E740481C1C}">
                <a14:useLocalDpi xmlns:a14="http://schemas.microsoft.com/office/drawing/2010/main" val="0"/>
              </a:ext>
            </a:extLst>
          </a:blip>
          <a:srcRect l="2801" r="2" b="2"/>
          <a:stretch/>
        </p:blipFill>
        <p:spPr>
          <a:xfrm>
            <a:off x="4705442" y="-1"/>
            <a:ext cx="2829214" cy="2183054"/>
          </a:xfrm>
          <a:prstGeom prst="rect">
            <a:avLst/>
          </a:prstGeom>
        </p:spPr>
      </p:pic>
      <p:pic>
        <p:nvPicPr>
          <p:cNvPr id="7" name="Picture 6">
            <a:extLst>
              <a:ext uri="{FF2B5EF4-FFF2-40B4-BE49-F238E27FC236}">
                <a16:creationId xmlns:a16="http://schemas.microsoft.com/office/drawing/2014/main" id="{2A8EAC7D-AB74-427B-934C-8487F137220E}"/>
              </a:ext>
            </a:extLst>
          </p:cNvPr>
          <p:cNvPicPr>
            <a:picLocks noChangeAspect="1"/>
          </p:cNvPicPr>
          <p:nvPr/>
        </p:nvPicPr>
        <p:blipFill rotWithShape="1">
          <a:blip r:embed="rId4">
            <a:extLst>
              <a:ext uri="{28A0092B-C50C-407E-A947-70E740481C1C}">
                <a14:useLocalDpi xmlns:a14="http://schemas.microsoft.com/office/drawing/2010/main" val="0"/>
              </a:ext>
            </a:extLst>
          </a:blip>
          <a:srcRect t="13647" r="-3" b="26854"/>
          <a:stretch/>
        </p:blipFill>
        <p:spPr>
          <a:xfrm>
            <a:off x="4683252" y="2257976"/>
            <a:ext cx="2825496" cy="2241463"/>
          </a:xfrm>
          <a:prstGeom prst="rect">
            <a:avLst/>
          </a:prstGeom>
        </p:spPr>
      </p:pic>
      <p:pic>
        <p:nvPicPr>
          <p:cNvPr id="9" name="Picture 8">
            <a:extLst>
              <a:ext uri="{FF2B5EF4-FFF2-40B4-BE49-F238E27FC236}">
                <a16:creationId xmlns:a16="http://schemas.microsoft.com/office/drawing/2014/main" id="{E8BE6A71-57B8-4108-AD83-2AE809055021}"/>
              </a:ext>
            </a:extLst>
          </p:cNvPr>
          <p:cNvPicPr>
            <a:picLocks noChangeAspect="1"/>
          </p:cNvPicPr>
          <p:nvPr/>
        </p:nvPicPr>
        <p:blipFill rotWithShape="1">
          <a:blip r:embed="rId5">
            <a:extLst>
              <a:ext uri="{28A0092B-C50C-407E-A947-70E740481C1C}">
                <a14:useLocalDpi xmlns:a14="http://schemas.microsoft.com/office/drawing/2010/main" val="0"/>
              </a:ext>
            </a:extLst>
          </a:blip>
          <a:srcRect l="720" r="4620" b="6"/>
          <a:stretch/>
        </p:blipFill>
        <p:spPr>
          <a:xfrm>
            <a:off x="-3717" y="4616536"/>
            <a:ext cx="2829212" cy="2241464"/>
          </a:xfrm>
          <a:prstGeom prst="rect">
            <a:avLst/>
          </a:prstGeom>
        </p:spPr>
      </p:pic>
      <p:pic>
        <p:nvPicPr>
          <p:cNvPr id="5" name="Picture 4">
            <a:extLst>
              <a:ext uri="{FF2B5EF4-FFF2-40B4-BE49-F238E27FC236}">
                <a16:creationId xmlns:a16="http://schemas.microsoft.com/office/drawing/2014/main" id="{F8CBB753-3143-4958-8A44-424DC87BBD6C}"/>
              </a:ext>
            </a:extLst>
          </p:cNvPr>
          <p:cNvPicPr>
            <a:picLocks noChangeAspect="1"/>
          </p:cNvPicPr>
          <p:nvPr/>
        </p:nvPicPr>
        <p:blipFill rotWithShape="1">
          <a:blip r:embed="rId6">
            <a:extLst>
              <a:ext uri="{28A0092B-C50C-407E-A947-70E740481C1C}">
                <a14:useLocalDpi xmlns:a14="http://schemas.microsoft.com/office/drawing/2010/main" val="0"/>
              </a:ext>
            </a:extLst>
          </a:blip>
          <a:srcRect t="6529" b="28434"/>
          <a:stretch/>
        </p:blipFill>
        <p:spPr>
          <a:xfrm>
            <a:off x="2913221" y="4607393"/>
            <a:ext cx="4614002" cy="2250607"/>
          </a:xfrm>
          <a:prstGeom prst="rect">
            <a:avLst/>
          </a:prstGeom>
        </p:spPr>
      </p:pic>
      <p:sp>
        <p:nvSpPr>
          <p:cNvPr id="4" name="Rectangle 1">
            <a:extLst>
              <a:ext uri="{FF2B5EF4-FFF2-40B4-BE49-F238E27FC236}">
                <a16:creationId xmlns:a16="http://schemas.microsoft.com/office/drawing/2014/main" id="{60AA4B55-EB54-4996-8E85-828B5C5FE500}"/>
              </a:ext>
            </a:extLst>
          </p:cNvPr>
          <p:cNvSpPr>
            <a:spLocks noGrp="1" noChangeArrowheads="1"/>
          </p:cNvSpPr>
          <p:nvPr>
            <p:ph idx="1"/>
          </p:nvPr>
        </p:nvSpPr>
        <p:spPr bwMode="auto">
          <a:xfrm>
            <a:off x="8017254" y="1400961"/>
            <a:ext cx="3336546" cy="477600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spcBef>
                <a:spcPct val="0"/>
              </a:spcBef>
              <a:spcAft>
                <a:spcPts val="600"/>
              </a:spcAft>
              <a:buClrTx/>
              <a:buSzTx/>
              <a:buFontTx/>
              <a:buNone/>
              <a:tabLst/>
            </a:pPr>
            <a:b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br>
            <a:endParaRPr kumimoji="0" lang="en-US" altLang="en-US" sz="2000" b="0" i="0" u="none" strike="noStrike" cap="none" normalizeH="0" baseline="0" dirty="0">
              <a:ln>
                <a:noFill/>
              </a:ln>
              <a:effectLst/>
              <a:latin typeface="Arial" panose="020B0604020202020204" pitchFamily="34" charset="0"/>
              <a:cs typeface="Arial" panose="020B0604020202020204" pitchFamily="34" charset="0"/>
            </a:endParaRPr>
          </a:p>
          <a:p>
            <a:pPr marL="0" marR="0" lvl="0" indent="0" defTabSz="914400" rtl="0" eaLnBrk="0" fontAlgn="base" latinLnBrk="0" hangingPunct="0">
              <a:spcBef>
                <a:spcPct val="0"/>
              </a:spcBef>
              <a:spcAft>
                <a:spcPts val="600"/>
              </a:spcAft>
              <a:buClrTx/>
              <a:buSzTx/>
              <a:buFontTx/>
              <a:buNone/>
              <a:tabLst/>
            </a:pPr>
            <a:endParaRPr kumimoji="0" lang="en-US" altLang="en-US" sz="20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b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br>
            <a:endParaRPr kumimoji="0" lang="en-US" altLang="en-US" sz="20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3085880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539A-EB3C-42B5-9CA4-CBC6DAAE90AF}"/>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E7117413-A441-48F7-98BA-ACDC74286C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454" y="598872"/>
            <a:ext cx="12035092" cy="5660255"/>
          </a:xfrm>
        </p:spPr>
      </p:pic>
    </p:spTree>
    <p:extLst>
      <p:ext uri="{BB962C8B-B14F-4D97-AF65-F5344CB8AC3E}">
        <p14:creationId xmlns:p14="http://schemas.microsoft.com/office/powerpoint/2010/main" val="3503220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973</Words>
  <Application>Microsoft Office PowerPoint</Application>
  <PresentationFormat>Widescreen</PresentationFormat>
  <Paragraphs>131</Paragraphs>
  <Slides>19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JPIC and the Chapter of 2016</vt:lpstr>
      <vt:lpstr>PowerPoint Presentation</vt:lpstr>
      <vt:lpstr>Manila Immersion </vt:lpstr>
      <vt:lpstr>The Vincentian Parish</vt:lpstr>
      <vt:lpstr>FCJ Project: supporting communities in all kinds of ways</vt:lpstr>
      <vt:lpstr>The Good Shepherd Sisters’ Projects</vt:lpstr>
      <vt:lpstr>St Madeleine Sophie Foundation  “What is SMSF for you?”  She answered, “SMSF is a bridge for the poor people to have a new hope in life.  At SMSF, I don't feel that I'm just one of many; rather, I feel loved as a member of a family.”   </vt:lpstr>
      <vt:lpstr>PowerPoint Presentation</vt:lpstr>
      <vt:lpstr>PowerPoint Presentation</vt:lpstr>
      <vt:lpstr>The Process</vt:lpstr>
      <vt:lpstr>Montse Pratt, Morocco</vt:lpstr>
      <vt:lpstr>Fatima Santalo-Ossorio – Almeria, Spain</vt:lpstr>
      <vt:lpstr>Viola Zajac – Youth Sociotherapy Centre, Poland</vt:lpstr>
      <vt:lpstr>PowerPoint Presentation</vt:lpstr>
      <vt:lpstr>Society of the Sacred Heart at the UN</vt:lpstr>
      <vt:lpstr>PowerPoint Presentation</vt:lpstr>
      <vt:lpstr>The Process continued…</vt:lpstr>
      <vt:lpstr>Paraphrasing Juan Luis Hernández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HILARY THOMPSON</dc:creator>
  <cp:lastModifiedBy>HILARY THOMPSON</cp:lastModifiedBy>
  <cp:revision>32</cp:revision>
  <cp:lastPrinted>2019-05-06T10:11:05Z</cp:lastPrinted>
  <dcterms:created xsi:type="dcterms:W3CDTF">2019-03-07T08:18:19Z</dcterms:created>
  <dcterms:modified xsi:type="dcterms:W3CDTF">2019-09-24T13:07:25Z</dcterms:modified>
</cp:coreProperties>
</file>