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2" r:id="rId11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2FD9EAF6-7382-4404-B1FC-A56D7BA95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456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78BB43F-DA04-4138-97C2-EDBFE989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375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all have copies</a:t>
            </a:r>
            <a:r>
              <a:rPr lang="en-GB" baseline="0" dirty="0" smtClean="0"/>
              <a:t> of this  and a couple more of the constitutions to do with education in the 2 languages here. </a:t>
            </a:r>
            <a:endParaRPr lang="en-GB" dirty="0" smtClean="0"/>
          </a:p>
          <a:p>
            <a:r>
              <a:rPr lang="en-GB" dirty="0" smtClean="0"/>
              <a:t>Following Vatican</a:t>
            </a:r>
            <a:r>
              <a:rPr lang="en-GB" baseline="0" dirty="0" smtClean="0"/>
              <a:t> II the Society undertook lengthy and full revision of their constitutions. The result is a beautiful document. Number 4 is one of the key clauses. Written for the primary interpreters of the mission of the Sacred Heart, I would dare to say that I can see this alive in the schools I visit where there are no RSCJ and sometimes there haven’t been for a while.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FEDC7-9679-42B2-8C85-A580F9FDE70A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65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all have copies</a:t>
            </a:r>
            <a:r>
              <a:rPr lang="en-GB" baseline="0" dirty="0" smtClean="0"/>
              <a:t> of this  and a couple more of the constitutions to do with education in the 2 languages here. </a:t>
            </a:r>
            <a:endParaRPr lang="en-GB" dirty="0" smtClean="0"/>
          </a:p>
          <a:p>
            <a:r>
              <a:rPr lang="en-GB" dirty="0" smtClean="0"/>
              <a:t>Following Vatican</a:t>
            </a:r>
            <a:r>
              <a:rPr lang="en-GB" baseline="0" dirty="0" smtClean="0"/>
              <a:t> II the Society undertook lengthy and full revision of their constitutions. The result is a beautiful document. Number 4 is one of the key clauses. Written for the primary interpreters of the mission of the Sacred Heart, I would dare to say that I can see this alive in the schools I visit where there are no RSCJ and sometimes there haven’t been for a while.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FEDC7-9679-42B2-8C85-A580F9FDE70A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2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all have copies</a:t>
            </a:r>
            <a:r>
              <a:rPr lang="en-GB" baseline="0" dirty="0" smtClean="0"/>
              <a:t> of this  and a couple more of the constitutions to do with education in the 2 languages here. </a:t>
            </a:r>
            <a:endParaRPr lang="en-GB" dirty="0" smtClean="0"/>
          </a:p>
          <a:p>
            <a:r>
              <a:rPr lang="en-GB" dirty="0" smtClean="0"/>
              <a:t>Following Vatican</a:t>
            </a:r>
            <a:r>
              <a:rPr lang="en-GB" baseline="0" dirty="0" smtClean="0"/>
              <a:t> II the Society undertook lengthy and full revision of their constitutions. The result is a beautiful document. Number 4 is one of the key clauses. Written for the primary interpreters of the mission of the Sacred Heart, I would dare to say that I can see this alive in the schools I visit where there are no RSCJ and sometimes there haven’t been for a while.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FEDC7-9679-42B2-8C85-A580F9FDE70A}" type="slidenum">
              <a:rPr lang="en-GB" smtClean="0"/>
              <a:t>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81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5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2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94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1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9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6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61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08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02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3180-44C3-4DA6-91F3-96DEEE241415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905D-60F7-4F5D-B670-6D79908B9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76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308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The Charism of the Society: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sz="1200" b="1" dirty="0" smtClean="0">
                <a:solidFill>
                  <a:srgbClr val="0070C0"/>
                </a:solidFill>
              </a:rPr>
              <a:t>(from the constitutions, 1987)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By our charism, we are consecrated</a:t>
            </a:r>
          </a:p>
          <a:p>
            <a:pPr marL="0" indent="0" algn="ctr">
              <a:buNone/>
            </a:pPr>
            <a:r>
              <a:rPr lang="en-GB" dirty="0"/>
              <a:t>to </a:t>
            </a:r>
            <a:r>
              <a:rPr lang="en-GB" b="1" dirty="0"/>
              <a:t>GLORIFYING THE HEART OF JESUS</a:t>
            </a:r>
            <a:r>
              <a:rPr lang="en-GB" dirty="0"/>
              <a:t>:</a:t>
            </a:r>
          </a:p>
          <a:p>
            <a:pPr marL="0" indent="0" algn="ctr">
              <a:buNone/>
            </a:pPr>
            <a:r>
              <a:rPr lang="en-GB" dirty="0"/>
              <a:t>we answer His call</a:t>
            </a:r>
          </a:p>
          <a:p>
            <a:pPr marL="0" indent="0" algn="ctr">
              <a:buNone/>
            </a:pPr>
            <a:r>
              <a:rPr lang="en-GB" dirty="0"/>
              <a:t>to discover and reveal His love</a:t>
            </a:r>
          </a:p>
          <a:p>
            <a:pPr marL="0" indent="0" algn="ctr">
              <a:buNone/>
            </a:pPr>
            <a:r>
              <a:rPr lang="en-GB" dirty="0"/>
              <a:t>letting ourselves be transformed by His Spirit</a:t>
            </a:r>
          </a:p>
          <a:p>
            <a:pPr marL="0" indent="0" algn="ctr">
              <a:buNone/>
            </a:pPr>
            <a:r>
              <a:rPr lang="en-GB" dirty="0"/>
              <a:t>so as to live united and conformed to Him,</a:t>
            </a:r>
          </a:p>
          <a:p>
            <a:pPr marL="0" indent="0" algn="ctr">
              <a:buNone/>
            </a:pPr>
            <a:r>
              <a:rPr lang="en-GB" dirty="0"/>
              <a:t>and through our love and service</a:t>
            </a:r>
          </a:p>
          <a:p>
            <a:pPr marL="0" indent="0" algn="ctr">
              <a:buNone/>
            </a:pPr>
            <a:r>
              <a:rPr lang="en-GB" dirty="0"/>
              <a:t>to radiate the very love of His Heart</a:t>
            </a:r>
            <a:r>
              <a:rPr lang="en-GB" dirty="0" smtClean="0"/>
              <a:t>.  (4)</a:t>
            </a:r>
            <a:endParaRPr lang="en-GB" dirty="0"/>
          </a:p>
        </p:txBody>
      </p:sp>
      <p:pic>
        <p:nvPicPr>
          <p:cNvPr id="2050" name="Picture 2" descr="http://rscjinternational.org/sites/default/files/styles/large/public/intranet/images/Y4.png?itok=R7Zu3_L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6" y="4332397"/>
            <a:ext cx="2053740" cy="20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sacred-heart-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82" y="136524"/>
            <a:ext cx="2466718" cy="298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1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7"/>
            <a:ext cx="10515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3684"/>
            <a:ext cx="10515600" cy="58490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We participate in the mission of the Church</a:t>
            </a:r>
          </a:p>
          <a:p>
            <a:pPr marL="0" indent="0" algn="ctr">
              <a:buNone/>
            </a:pPr>
            <a:r>
              <a:rPr lang="en-GB" dirty="0"/>
              <a:t>through the service of education</a:t>
            </a:r>
          </a:p>
          <a:p>
            <a:pPr marL="0" indent="0" algn="ctr">
              <a:buNone/>
            </a:pPr>
            <a:r>
              <a:rPr lang="en-GB" dirty="0"/>
              <a:t>which is our way of continuing the work of </a:t>
            </a:r>
            <a:r>
              <a:rPr lang="en-GB" dirty="0" smtClean="0"/>
              <a:t>Christ. </a:t>
            </a:r>
          </a:p>
          <a:p>
            <a:pPr marL="0" indent="0" algn="ctr">
              <a:buNone/>
            </a:pPr>
            <a:r>
              <a:rPr lang="en-GB" dirty="0" smtClean="0"/>
              <a:t>This service of education and instruction is directed chiefly towards the young and those who bear within them the future of the world.</a:t>
            </a: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Caught </a:t>
            </a:r>
            <a:r>
              <a:rPr lang="en-GB" b="1" dirty="0"/>
              <a:t>up as we are in the desires of His Heart,</a:t>
            </a:r>
          </a:p>
          <a:p>
            <a:pPr marL="0" indent="0" algn="ctr">
              <a:buNone/>
            </a:pPr>
            <a:r>
              <a:rPr lang="en-GB" b="1" dirty="0"/>
              <a:t>we want people to grow in dignity, as human beings</a:t>
            </a:r>
          </a:p>
          <a:p>
            <a:pPr marL="0" indent="0" algn="ctr">
              <a:buNone/>
            </a:pPr>
            <a:r>
              <a:rPr lang="en-GB" b="1" dirty="0"/>
              <a:t>and as children of God</a:t>
            </a:r>
          </a:p>
          <a:p>
            <a:pPr marL="0" indent="0" algn="ctr">
              <a:buNone/>
            </a:pPr>
            <a:r>
              <a:rPr lang="en-GB" b="1" dirty="0"/>
              <a:t>Our starting point is the Gospel</a:t>
            </a:r>
          </a:p>
          <a:p>
            <a:pPr marL="0" indent="0" algn="ctr">
              <a:buNone/>
            </a:pPr>
            <a:r>
              <a:rPr lang="en-GB" b="1" dirty="0"/>
              <a:t>with all that it demands from us of love, forgiveness</a:t>
            </a:r>
          </a:p>
          <a:p>
            <a:pPr marL="0" indent="0" algn="ctr">
              <a:buNone/>
            </a:pPr>
            <a:r>
              <a:rPr lang="en-GB" b="1" dirty="0"/>
              <a:t>and justice,</a:t>
            </a:r>
          </a:p>
          <a:p>
            <a:pPr marL="0" indent="0" algn="ctr">
              <a:buNone/>
            </a:pPr>
            <a:r>
              <a:rPr lang="en-GB" b="1" dirty="0"/>
              <a:t>and of solidarity with those who are poor</a:t>
            </a:r>
          </a:p>
          <a:p>
            <a:pPr marL="0" indent="0" algn="ctr">
              <a:buNone/>
            </a:pPr>
            <a:r>
              <a:rPr lang="en-GB" b="1" dirty="0"/>
              <a:t>and rejected by the world</a:t>
            </a:r>
            <a:r>
              <a:rPr lang="en-GB" b="1" dirty="0" smtClean="0"/>
              <a:t>.  (7)</a:t>
            </a:r>
            <a:endParaRPr lang="en-GB" b="1" dirty="0"/>
          </a:p>
        </p:txBody>
      </p:sp>
      <p:pic>
        <p:nvPicPr>
          <p:cNvPr id="8194" name="Picture 2" descr="http://rscjinternational.org/sites/default/files/styles/square_thumbnail/public/images/spirituality/0905_0.jpg?itok=f2ItVW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5" y="466407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4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410844"/>
            <a:ext cx="10515600" cy="6144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Saint Madeleine Sophie chose to express this conviction</a:t>
            </a:r>
          </a:p>
          <a:p>
            <a:pPr marL="0" indent="0" algn="ctr">
              <a:buNone/>
            </a:pPr>
            <a:r>
              <a:rPr lang="en-GB" sz="2000" dirty="0"/>
              <a:t>through the service of education, especially of the young.</a:t>
            </a:r>
          </a:p>
          <a:p>
            <a:pPr marL="0" indent="0" algn="ctr">
              <a:buNone/>
            </a:pPr>
            <a:r>
              <a:rPr lang="en-GB" sz="2000" dirty="0"/>
              <a:t>Faithful to her inspiration, and, like her, open to </a:t>
            </a:r>
            <a:r>
              <a:rPr lang="en-GB" sz="2000" dirty="0" smtClean="0"/>
              <a:t>new situations</a:t>
            </a:r>
            <a:r>
              <a:rPr lang="en-GB" sz="2000" dirty="0"/>
              <a:t>,</a:t>
            </a:r>
          </a:p>
          <a:p>
            <a:pPr marL="0" indent="0" algn="ctr">
              <a:buNone/>
            </a:pPr>
            <a:r>
              <a:rPr lang="en-GB" sz="2000" dirty="0"/>
              <a:t>we make her desire our own:</a:t>
            </a:r>
          </a:p>
          <a:p>
            <a:pPr marL="0" indent="0" algn="ctr">
              <a:buNone/>
            </a:pPr>
            <a:r>
              <a:rPr lang="en-GB" dirty="0"/>
              <a:t>- that people become ever more aware of truth, of love</a:t>
            </a:r>
          </a:p>
          <a:p>
            <a:pPr marL="0" indent="0" algn="ctr">
              <a:buNone/>
            </a:pPr>
            <a:r>
              <a:rPr lang="en-GB" dirty="0"/>
              <a:t>and of freedom</a:t>
            </a:r>
          </a:p>
          <a:p>
            <a:pPr marL="0" indent="0" algn="ctr">
              <a:buNone/>
            </a:pPr>
            <a:r>
              <a:rPr lang="en-GB" dirty="0"/>
              <a:t>- that they discover the significance of their lives,</a:t>
            </a:r>
          </a:p>
          <a:p>
            <a:pPr marL="0" indent="0" algn="ctr">
              <a:buNone/>
            </a:pPr>
            <a:r>
              <a:rPr lang="en-GB" dirty="0"/>
              <a:t>and devote themselves to others</a:t>
            </a:r>
          </a:p>
          <a:p>
            <a:pPr marL="0" indent="0" algn="ctr">
              <a:buNone/>
            </a:pPr>
            <a:r>
              <a:rPr lang="en-GB" dirty="0"/>
              <a:t>- that they take part creatively in the common effort to</a:t>
            </a:r>
          </a:p>
          <a:p>
            <a:pPr marL="0" indent="0" algn="ctr">
              <a:buNone/>
            </a:pPr>
            <a:r>
              <a:rPr lang="en-GB" dirty="0"/>
              <a:t>transform the world</a:t>
            </a:r>
          </a:p>
          <a:p>
            <a:pPr marL="0" indent="0" algn="ctr">
              <a:buNone/>
            </a:pPr>
            <a:r>
              <a:rPr lang="en-GB" dirty="0"/>
              <a:t>- that they be enabled to encounter the love of Jesus</a:t>
            </a:r>
          </a:p>
          <a:p>
            <a:pPr marL="0" indent="0" algn="ctr">
              <a:buNone/>
            </a:pPr>
            <a:r>
              <a:rPr lang="en-GB" dirty="0"/>
              <a:t>- that they let their lives be shaped by an active faith</a:t>
            </a:r>
            <a:r>
              <a:rPr lang="en-GB" dirty="0" smtClean="0"/>
              <a:t>. (11)</a:t>
            </a:r>
            <a:endParaRPr lang="en-GB" dirty="0"/>
          </a:p>
        </p:txBody>
      </p:sp>
      <p:pic>
        <p:nvPicPr>
          <p:cNvPr id="9218" name="Picture 2" descr="http://rscjinternational.org/sites/default/files/styles/large/public/field/image/JOSAC.jpg?itok=NqVRy1w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9866"/>
            <a:ext cx="1893943" cy="12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rscjinternational.org/sites/default/files/styles/large/public/field/image/image001_0.png?itok=ITWduw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94" y="808159"/>
            <a:ext cx="1373680" cy="178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0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The Charism of the Society: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sz="1200" b="1" dirty="0" smtClean="0">
                <a:solidFill>
                  <a:srgbClr val="0070C0"/>
                </a:solidFill>
              </a:rPr>
              <a:t>(from the constitutions, 1987)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Por </a:t>
            </a:r>
            <a:r>
              <a:rPr lang="es-ES" dirty="0"/>
              <a:t>nuestro carisma estamos consagradas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a </a:t>
            </a:r>
            <a:r>
              <a:rPr lang="es-ES" dirty="0"/>
              <a:t>glorificar al Corazón de Jesús.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Llamadas </a:t>
            </a:r>
            <a:r>
              <a:rPr lang="es-ES" dirty="0"/>
              <a:t>a descubrir y manifestar su amor,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respondemos </a:t>
            </a:r>
            <a:r>
              <a:rPr lang="es-ES" dirty="0"/>
              <a:t>dejándonos transformar por el Espíritu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para </a:t>
            </a:r>
            <a:r>
              <a:rPr lang="es-ES" dirty="0"/>
              <a:t>vivir en unión y conformidad con el Señor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y </a:t>
            </a:r>
            <a:r>
              <a:rPr lang="es-ES" dirty="0"/>
              <a:t>expresar a través de nuestro amor y de nuestro servicio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la </a:t>
            </a:r>
            <a:r>
              <a:rPr lang="es-ES" dirty="0"/>
              <a:t>caridad de su Corazón</a:t>
            </a:r>
            <a:r>
              <a:rPr lang="es-ES" dirty="0" smtClean="0"/>
              <a:t>. (4)</a:t>
            </a:r>
            <a:endParaRPr lang="en-GB" dirty="0"/>
          </a:p>
        </p:txBody>
      </p:sp>
      <p:pic>
        <p:nvPicPr>
          <p:cNvPr id="2050" name="Picture 2" descr="http://rscjinternational.org/sites/default/files/styles/large/public/intranet/images/Y4.png?itok=R7Zu3_L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2693067"/>
            <a:ext cx="2053740" cy="20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sacred-heart-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82" y="136524"/>
            <a:ext cx="2466718" cy="298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2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7"/>
            <a:ext cx="10515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3684"/>
            <a:ext cx="10515600" cy="58490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Participamos </a:t>
            </a:r>
            <a:r>
              <a:rPr lang="es-ES" dirty="0"/>
              <a:t>en la misión de la Iglesia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por </a:t>
            </a:r>
            <a:r>
              <a:rPr lang="es-ES" dirty="0"/>
              <a:t>el servicio de educación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que </a:t>
            </a:r>
            <a:r>
              <a:rPr lang="es-ES" dirty="0"/>
              <a:t>es nuestro medio de continuar la obra de Cristo.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Este </a:t>
            </a:r>
            <a:r>
              <a:rPr lang="es-ES" dirty="0"/>
              <a:t>servicio de educación y de enseñanza se dirige ante todo 7 a los jóvenes y a aquellos que llevan en sí un germen de futuro. </a:t>
            </a:r>
            <a:endParaRPr lang="es-ES" dirty="0" smtClean="0"/>
          </a:p>
          <a:p>
            <a:pPr marL="0" indent="0" algn="ctr">
              <a:buNone/>
            </a:pPr>
            <a:r>
              <a:rPr lang="es-ES" b="1" dirty="0" smtClean="0"/>
              <a:t>Impulsadas </a:t>
            </a:r>
            <a:r>
              <a:rPr lang="es-ES" b="1" dirty="0"/>
              <a:t>por el amor del Corazón de Jesús, buscamos el crecimiento de las personas en su dignidad humana y como hijos e hijas de Dios, </a:t>
            </a:r>
            <a:endParaRPr lang="es-ES" b="1" dirty="0" smtClean="0"/>
          </a:p>
          <a:p>
            <a:pPr marL="0" indent="0" algn="ctr">
              <a:buNone/>
            </a:pPr>
            <a:r>
              <a:rPr lang="es-ES" b="1" dirty="0" smtClean="0"/>
              <a:t>a </a:t>
            </a:r>
            <a:r>
              <a:rPr lang="es-ES" b="1" dirty="0"/>
              <a:t>partir del evangelio y de sus exigencias </a:t>
            </a:r>
            <a:endParaRPr lang="es-ES" b="1" dirty="0" smtClean="0"/>
          </a:p>
          <a:p>
            <a:pPr marL="0" indent="0" algn="ctr">
              <a:buNone/>
            </a:pPr>
            <a:r>
              <a:rPr lang="es-ES" b="1" dirty="0" smtClean="0"/>
              <a:t>de </a:t>
            </a:r>
            <a:r>
              <a:rPr lang="es-ES" b="1" dirty="0"/>
              <a:t>amor, </a:t>
            </a:r>
            <a:r>
              <a:rPr lang="es-ES" b="1" dirty="0" smtClean="0"/>
              <a:t>de </a:t>
            </a:r>
            <a:r>
              <a:rPr lang="es-ES" b="1" dirty="0"/>
              <a:t>perdón, de justicia y de solidaridad </a:t>
            </a:r>
            <a:endParaRPr lang="es-ES" b="1" dirty="0" smtClean="0"/>
          </a:p>
          <a:p>
            <a:pPr marL="0" indent="0" algn="ctr">
              <a:buNone/>
            </a:pPr>
            <a:r>
              <a:rPr lang="es-ES" b="1" dirty="0" smtClean="0"/>
              <a:t>con </a:t>
            </a:r>
            <a:r>
              <a:rPr lang="es-ES" b="1" dirty="0"/>
              <a:t>los pobres y marginados. </a:t>
            </a:r>
            <a:r>
              <a:rPr lang="es-ES" dirty="0" smtClean="0"/>
              <a:t>(7)</a:t>
            </a:r>
            <a:endParaRPr lang="en-GB" dirty="0"/>
          </a:p>
        </p:txBody>
      </p:sp>
      <p:pic>
        <p:nvPicPr>
          <p:cNvPr id="8194" name="Picture 2" descr="http://rscjinternational.org/sites/default/files/styles/square_thumbnail/public/images/spirituality/0905_0.jpg?itok=f2ItVW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06" y="53691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7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724930"/>
            <a:ext cx="10515600" cy="5830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000" dirty="0" smtClean="0"/>
              <a:t>Santa </a:t>
            </a:r>
            <a:r>
              <a:rPr lang="es-ES" sz="2000" dirty="0"/>
              <a:t>Magdalena Sofía hizo vida esta convicción </a:t>
            </a:r>
            <a:endParaRPr lang="es-ES" sz="2000" dirty="0" smtClean="0"/>
          </a:p>
          <a:p>
            <a:pPr marL="0" indent="0" algn="ctr">
              <a:buNone/>
            </a:pPr>
            <a:r>
              <a:rPr lang="es-ES" sz="2000" dirty="0" smtClean="0"/>
              <a:t>por </a:t>
            </a:r>
            <a:r>
              <a:rPr lang="es-ES" sz="2000" dirty="0"/>
              <a:t>medio del servicio educador, </a:t>
            </a:r>
            <a:r>
              <a:rPr lang="es-ES" sz="2000" dirty="0" smtClean="0"/>
              <a:t> especialmente </a:t>
            </a:r>
            <a:r>
              <a:rPr lang="es-ES" sz="2000" dirty="0"/>
              <a:t>de la juventud. </a:t>
            </a:r>
            <a:endParaRPr lang="es-ES" sz="2000" dirty="0" smtClean="0"/>
          </a:p>
          <a:p>
            <a:pPr marL="0" indent="0" algn="ctr">
              <a:buNone/>
            </a:pPr>
            <a:r>
              <a:rPr lang="es-ES" sz="2000" dirty="0" smtClean="0"/>
              <a:t>Fieles </a:t>
            </a:r>
            <a:r>
              <a:rPr lang="es-ES" sz="2000" dirty="0"/>
              <a:t>a su inspiración y abiertas como ella a nuevas situaciones, hacemos nuestro su deseo</a:t>
            </a:r>
            <a:r>
              <a:rPr lang="es-ES" sz="2000" dirty="0" smtClean="0"/>
              <a:t>:</a:t>
            </a:r>
          </a:p>
          <a:p>
            <a:pPr marL="0" indent="0" algn="ctr">
              <a:buNone/>
            </a:pPr>
            <a:r>
              <a:rPr lang="es-ES" sz="2000" dirty="0"/>
              <a:t> </a:t>
            </a:r>
          </a:p>
          <a:p>
            <a:pPr algn="ctr">
              <a:buFontTx/>
              <a:buChar char="-"/>
            </a:pPr>
            <a:r>
              <a:rPr lang="es-ES" dirty="0" smtClean="0"/>
              <a:t>que </a:t>
            </a:r>
            <a:r>
              <a:rPr lang="es-ES" dirty="0"/>
              <a:t>cada persona se abra a la verdad, al amor y a la libertad </a:t>
            </a:r>
          </a:p>
          <a:p>
            <a:pPr marL="0" indent="0" algn="ctr">
              <a:buNone/>
            </a:pPr>
            <a:r>
              <a:rPr lang="es-ES" dirty="0"/>
              <a:t>- que descubra el sentido de su vida y se entregue a los demás </a:t>
            </a:r>
          </a:p>
          <a:p>
            <a:pPr marL="0" indent="0" algn="ctr">
              <a:buNone/>
            </a:pPr>
            <a:r>
              <a:rPr lang="es-ES" dirty="0"/>
              <a:t>- que colabore creativamente en la transformación del mundo </a:t>
            </a:r>
          </a:p>
          <a:p>
            <a:pPr marL="0" indent="0" algn="ctr">
              <a:buNone/>
            </a:pPr>
            <a:r>
              <a:rPr lang="es-ES" dirty="0"/>
              <a:t>- que viva la experiencia del amor de Jesús </a:t>
            </a:r>
          </a:p>
          <a:p>
            <a:pPr marL="0" indent="0" algn="ctr">
              <a:buNone/>
            </a:pPr>
            <a:r>
              <a:rPr lang="es-ES" dirty="0"/>
              <a:t>- que se comprometa en una fe activa</a:t>
            </a:r>
            <a:r>
              <a:rPr lang="es-ES" sz="2000" dirty="0"/>
              <a:t>. </a:t>
            </a:r>
          </a:p>
          <a:p>
            <a:pPr marL="0" indent="0" algn="ctr">
              <a:buNone/>
            </a:pPr>
            <a:r>
              <a:rPr lang="en-GB" dirty="0" smtClean="0"/>
              <a:t>(11)</a:t>
            </a:r>
            <a:endParaRPr lang="en-GB" dirty="0"/>
          </a:p>
        </p:txBody>
      </p:sp>
      <p:pic>
        <p:nvPicPr>
          <p:cNvPr id="9218" name="Picture 2" descr="http://rscjinternational.org/sites/default/files/styles/large/public/field/image/JOSAC.jpg?itok=NqVRy1w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7488"/>
            <a:ext cx="1893943" cy="12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rscjinternational.org/sites/default/files/styles/large/public/field/image/image001_0.png?itok=ITWduw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619" y="4185672"/>
            <a:ext cx="1373680" cy="178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6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The Charism of the Society: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sz="1200" b="1" dirty="0" smtClean="0">
                <a:solidFill>
                  <a:srgbClr val="0070C0"/>
                </a:solidFill>
              </a:rPr>
              <a:t>(from the constitutions, 1987)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fr-FR" dirty="0" smtClean="0"/>
              <a:t>Par </a:t>
            </a:r>
            <a:r>
              <a:rPr lang="fr-FR" dirty="0"/>
              <a:t>notre charisme, nous sommes consacrées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à </a:t>
            </a:r>
            <a:r>
              <a:rPr lang="fr-FR" dirty="0"/>
              <a:t>GLORIFIER LE COEUR DE JESUS :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nous </a:t>
            </a:r>
            <a:r>
              <a:rPr lang="fr-FR" dirty="0"/>
              <a:t>répondons à l'appel de découvrir et de manifester son Amour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en </a:t>
            </a:r>
            <a:r>
              <a:rPr lang="fr-FR" dirty="0"/>
              <a:t>nous laissant transformer par l'Esprit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pour </a:t>
            </a:r>
            <a:r>
              <a:rPr lang="fr-FR" dirty="0"/>
              <a:t>vivre en union et conformité au Seigneur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et </a:t>
            </a:r>
            <a:r>
              <a:rPr lang="fr-FR" dirty="0"/>
              <a:t>rayonner par notre amour et notre service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la </a:t>
            </a:r>
            <a:r>
              <a:rPr lang="fr-FR" dirty="0"/>
              <a:t>charité même de son </a:t>
            </a:r>
            <a:r>
              <a:rPr lang="fr-FR" dirty="0" err="1"/>
              <a:t>Coeur</a:t>
            </a:r>
            <a:r>
              <a:rPr lang="fr-FR" dirty="0"/>
              <a:t>.</a:t>
            </a:r>
            <a:endParaRPr lang="en-GB" dirty="0"/>
          </a:p>
        </p:txBody>
      </p:sp>
      <p:pic>
        <p:nvPicPr>
          <p:cNvPr id="2050" name="Picture 2" descr="http://rscjinternational.org/sites/default/files/styles/large/public/intranet/images/Y4.png?itok=R7Zu3_L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094984"/>
            <a:ext cx="2053740" cy="20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sacred-heart-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82" y="136524"/>
            <a:ext cx="2466718" cy="298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9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7"/>
            <a:ext cx="10515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3684"/>
            <a:ext cx="10515600" cy="58490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fr-FR" dirty="0"/>
              <a:t> Nous participons à la mission de l'Eglise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par </a:t>
            </a:r>
            <a:r>
              <a:rPr lang="fr-FR" dirty="0"/>
              <a:t>le service de l'éducation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qui </a:t>
            </a:r>
            <a:r>
              <a:rPr lang="fr-FR" dirty="0"/>
              <a:t>est notre moyen de poursuivre l'</a:t>
            </a:r>
            <a:r>
              <a:rPr lang="fr-FR" dirty="0" err="1"/>
              <a:t>oeuvre</a:t>
            </a:r>
            <a:r>
              <a:rPr lang="fr-FR" dirty="0"/>
              <a:t> du Christ.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Ce </a:t>
            </a:r>
            <a:r>
              <a:rPr lang="fr-FR" dirty="0"/>
              <a:t>service d'éducation et d'instruction s'adresse d'abord aux jeunes et à ceux qui portent en eux l'avenir du monde. </a:t>
            </a: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Saisies </a:t>
            </a:r>
            <a:r>
              <a:rPr lang="fr-FR" b="1" dirty="0"/>
              <a:t>par l'amour qui est dans son </a:t>
            </a:r>
            <a:r>
              <a:rPr lang="fr-FR" b="1" dirty="0" err="1"/>
              <a:t>Coeur</a:t>
            </a:r>
            <a:r>
              <a:rPr lang="fr-FR" b="1" dirty="0"/>
              <a:t>, nous cherchons à faire grandir la personne dans sa dignité humaine et d'enfant de Dieu, </a:t>
            </a:r>
            <a:endParaRPr lang="fr-FR" b="1" dirty="0" smtClean="0"/>
          </a:p>
          <a:p>
            <a:pPr marL="0" indent="0" algn="ctr">
              <a:buNone/>
            </a:pPr>
            <a:r>
              <a:rPr lang="fr-FR" b="1" dirty="0" smtClean="0"/>
              <a:t>à </a:t>
            </a:r>
            <a:r>
              <a:rPr lang="fr-FR" b="1" dirty="0"/>
              <a:t>partir de l'Evangile et de ses exigences d'amour, de pardon, de justice, de solidarité avec les pauvres et les marginaux.</a:t>
            </a:r>
            <a:r>
              <a:rPr lang="es-ES" b="1" dirty="0"/>
              <a:t> </a:t>
            </a:r>
            <a:r>
              <a:rPr lang="es-ES" dirty="0" smtClean="0"/>
              <a:t>(7)</a:t>
            </a:r>
            <a:endParaRPr lang="en-GB" dirty="0"/>
          </a:p>
        </p:txBody>
      </p:sp>
      <p:pic>
        <p:nvPicPr>
          <p:cNvPr id="8194" name="Picture 2" descr="http://rscjinternational.org/sites/default/files/styles/square_thumbnail/public/images/spirituality/0905_0.jpg?itok=f2ItVW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90" y="83348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1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724930"/>
            <a:ext cx="10515600" cy="5830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Sainte Madeleine-Sophie a incarné cette conviction </a:t>
            </a:r>
            <a:endParaRPr lang="fr-FR" sz="2000" dirty="0" smtClean="0"/>
          </a:p>
          <a:p>
            <a:pPr marL="0" indent="0" algn="ctr">
              <a:buNone/>
            </a:pPr>
            <a:r>
              <a:rPr lang="fr-FR" sz="2000" dirty="0" smtClean="0"/>
              <a:t>dans </a:t>
            </a:r>
            <a:r>
              <a:rPr lang="fr-FR" sz="2000" dirty="0"/>
              <a:t>le service de l'éducation, surtout de la jeunesse. </a:t>
            </a:r>
            <a:endParaRPr lang="fr-FR" sz="2000" dirty="0" smtClean="0"/>
          </a:p>
          <a:p>
            <a:pPr marL="0" indent="0" algn="ctr">
              <a:buNone/>
            </a:pPr>
            <a:r>
              <a:rPr lang="fr-FR" sz="2000" dirty="0" smtClean="0"/>
              <a:t>Fidèles </a:t>
            </a:r>
            <a:r>
              <a:rPr lang="fr-FR" sz="2000" dirty="0"/>
              <a:t>à son inspiration et, comme elle, ouvertes aux situations nouvelles, </a:t>
            </a:r>
            <a:endParaRPr lang="fr-FR" sz="2000" dirty="0" smtClean="0"/>
          </a:p>
          <a:p>
            <a:pPr marL="0" indent="0" algn="ctr">
              <a:buNone/>
            </a:pPr>
            <a:r>
              <a:rPr lang="fr-FR" sz="2000" dirty="0" smtClean="0"/>
              <a:t>nous </a:t>
            </a:r>
            <a:r>
              <a:rPr lang="fr-FR" sz="2000" dirty="0"/>
              <a:t>faisons nôtre son désir </a:t>
            </a:r>
            <a:endParaRPr lang="fr-FR" sz="2000" dirty="0" smtClean="0"/>
          </a:p>
          <a:p>
            <a:pPr marL="0" indent="0" algn="ctr">
              <a:buNone/>
            </a:pPr>
            <a:endParaRPr lang="fr-FR" sz="2000" dirty="0" smtClean="0"/>
          </a:p>
          <a:p>
            <a:pPr marL="0" indent="0" algn="ctr">
              <a:buNone/>
            </a:pPr>
            <a:r>
              <a:rPr lang="fr-FR" dirty="0" smtClean="0"/>
              <a:t>que </a:t>
            </a:r>
            <a:r>
              <a:rPr lang="fr-FR" dirty="0"/>
              <a:t>chaque personne s'éveille à la vérité, à l'amour et à la liberté, </a:t>
            </a:r>
          </a:p>
          <a:p>
            <a:pPr marL="0" indent="0" algn="ctr">
              <a:buNone/>
            </a:pPr>
            <a:r>
              <a:rPr lang="fr-FR" dirty="0"/>
              <a:t>qu'elle découvre le sens de sa vie et se donne aux autres, </a:t>
            </a:r>
          </a:p>
          <a:p>
            <a:pPr marL="0" indent="0" algn="ctr">
              <a:buNone/>
            </a:pPr>
            <a:r>
              <a:rPr lang="fr-FR" dirty="0"/>
              <a:t>qu'elle apporte sa part créative dans la transformation du monde, </a:t>
            </a:r>
          </a:p>
          <a:p>
            <a:pPr marL="0" indent="0" algn="ctr">
              <a:buNone/>
            </a:pPr>
            <a:r>
              <a:rPr lang="fr-FR" dirty="0"/>
              <a:t>qu'elle puisse rencontrer l'amour de Jésus, </a:t>
            </a:r>
          </a:p>
          <a:p>
            <a:pPr marL="0" indent="0" algn="ctr">
              <a:buNone/>
            </a:pPr>
            <a:r>
              <a:rPr lang="fr-FR" dirty="0"/>
              <a:t>qu'elle s'engage dans une foi active.</a:t>
            </a:r>
          </a:p>
          <a:p>
            <a:pPr marL="0" indent="0" algn="ctr">
              <a:buNone/>
            </a:pPr>
            <a:r>
              <a:rPr lang="es-ES" sz="2000" dirty="0"/>
              <a:t> </a:t>
            </a:r>
          </a:p>
          <a:p>
            <a:pPr marL="0" indent="0" algn="ctr">
              <a:buNone/>
            </a:pPr>
            <a:r>
              <a:rPr lang="en-GB" dirty="0" smtClean="0"/>
              <a:t>(11)</a:t>
            </a:r>
            <a:endParaRPr lang="en-GB" dirty="0"/>
          </a:p>
        </p:txBody>
      </p:sp>
      <p:pic>
        <p:nvPicPr>
          <p:cNvPr id="9218" name="Picture 2" descr="http://rscjinternational.org/sites/default/files/styles/large/public/field/image/JOSAC.jpg?itok=NqVRy1w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8390"/>
            <a:ext cx="1893943" cy="12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rscjinternational.org/sites/default/files/styles/large/public/field/image/image001_0.png?itok=ITWduw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954" y="4465759"/>
            <a:ext cx="1373680" cy="178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0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890</Words>
  <Application>Microsoft Office PowerPoint</Application>
  <PresentationFormat>Widescreen</PresentationFormat>
  <Paragraphs>99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Charism of the Society: (from the constitutions, 1987)</vt:lpstr>
      <vt:lpstr>PowerPoint Presentation</vt:lpstr>
      <vt:lpstr>PowerPoint Presentation</vt:lpstr>
      <vt:lpstr>The Charism of the Society: (from the constitutions, 1987)</vt:lpstr>
      <vt:lpstr>PowerPoint Presentation</vt:lpstr>
      <vt:lpstr>PowerPoint Presentation</vt:lpstr>
      <vt:lpstr>The Charism of the Society: (from the constitutions, 1987)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Charism of the Society:</dc:title>
  <dc:creator>HILARY THOMPSON</dc:creator>
  <cp:lastModifiedBy>HILARY THOMPSON</cp:lastModifiedBy>
  <cp:revision>4</cp:revision>
  <cp:lastPrinted>2017-10-03T19:13:05Z</cp:lastPrinted>
  <dcterms:created xsi:type="dcterms:W3CDTF">2017-10-01T13:19:30Z</dcterms:created>
  <dcterms:modified xsi:type="dcterms:W3CDTF">2017-10-03T19:13:54Z</dcterms:modified>
</cp:coreProperties>
</file>